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</p:sldMasterIdLst>
  <p:notesMasterIdLst>
    <p:notesMasterId r:id="rId15"/>
  </p:notesMasterIdLst>
  <p:sldIdLst>
    <p:sldId id="276" r:id="rId3"/>
    <p:sldId id="277" r:id="rId4"/>
    <p:sldId id="278" r:id="rId5"/>
    <p:sldId id="261" r:id="rId6"/>
    <p:sldId id="263" r:id="rId7"/>
    <p:sldId id="262" r:id="rId8"/>
    <p:sldId id="270" r:id="rId9"/>
    <p:sldId id="271" r:id="rId10"/>
    <p:sldId id="269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4694"/>
  </p:normalViewPr>
  <p:slideViewPr>
    <p:cSldViewPr snapToGrid="0" showGuides="1">
      <p:cViewPr varScale="1">
        <p:scale>
          <a:sx n="121" d="100"/>
          <a:sy n="121" d="100"/>
        </p:scale>
        <p:origin x="84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glendakrouse\Library\CloudStorage\Box-Box\21021%20MHA%20Choice%20NI\Existing%20Conditions\Community%20Analysis\Neighborhood%20Profile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glendakrouse\Library\CloudStorage\Box-Box\21021%20MHA%20Choice%20NI\Existing%20Conditions\Community%20Analysis\Neighborhood%20Profile%20Tabl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eginaldwhite\Library\CloudStorage\Box-Box\21021%20MHA%20Choice%20NI\Existing%20Conditions\MHA%20Existing%20Conditions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Users\reginaldwhite\Library\CloudStorage\Box-Box\21021%20MHA%20Choice%20NI\Existing%20Conditions\MHA%20Existing%20Conditions%20Analys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reginaldwhite\Library\CloudStorage\Box-Box\21021%20MHA%20Choice%20NI\Existing%20Conditions\MHA%20Existing%20Conditions%20Analysi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Centennial Hill Labor Force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Sheet2!$B$33</c:f>
              <c:strCache>
                <c:ptCount val="1"/>
                <c:pt idx="0">
                  <c:v>Centennial Hill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80-CB48-8BB8-81F5EBAEBDF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80-CB48-8BB8-81F5EBAEBD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Sheet2!$A$34:$A$35</c:f>
              <c:strCache>
                <c:ptCount val="2"/>
                <c:pt idx="0">
                  <c:v>Population 16+ Employed</c:v>
                </c:pt>
                <c:pt idx="1">
                  <c:v>Population 16+ Unemployment rate</c:v>
                </c:pt>
              </c:strCache>
            </c:strRef>
          </c:cat>
          <c:val>
            <c:numRef>
              <c:f>Sheet2!$B$34:$B$35</c:f>
              <c:numCache>
                <c:formatCode>#,##0.0\%</c:formatCode>
                <c:ptCount val="2"/>
                <c:pt idx="0">
                  <c:v>89.9</c:v>
                </c:pt>
                <c:pt idx="1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80-CB48-8BB8-81F5EBAEBD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253696412948378"/>
          <c:y val="0.33743037328667252"/>
          <c:w val="0.36079636920384955"/>
          <c:h val="0.442893700787401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/>
              <a:t>Highest Education Attained (25+)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Sheet2!$B$38</c:f>
              <c:strCache>
                <c:ptCount val="1"/>
                <c:pt idx="0">
                  <c:v>Centennial Hill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Sheet2!$A$39:$A$44</c:f>
              <c:strCache>
                <c:ptCount val="6"/>
                <c:pt idx="0">
                  <c:v>No High school diploma/GED</c:v>
                </c:pt>
                <c:pt idx="1">
                  <c:v>High School/GED Graduate</c:v>
                </c:pt>
                <c:pt idx="2">
                  <c:v>Some College, No Degree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Graduate/Professional Degree</c:v>
                </c:pt>
              </c:strCache>
            </c:strRef>
          </c:cat>
          <c:val>
            <c:numRef>
              <c:f>Sheet2!$B$39:$B$44</c:f>
              <c:numCache>
                <c:formatCode>0.0%</c:formatCode>
                <c:ptCount val="6"/>
                <c:pt idx="0">
                  <c:v>0.16600000000000001</c:v>
                </c:pt>
                <c:pt idx="1">
                  <c:v>0.33</c:v>
                </c:pt>
                <c:pt idx="2">
                  <c:v>0.28499999999999998</c:v>
                </c:pt>
                <c:pt idx="3">
                  <c:v>5.0999999999999997E-2</c:v>
                </c:pt>
                <c:pt idx="4">
                  <c:v>8.4000000000000005E-2</c:v>
                </c:pt>
                <c:pt idx="5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03-B248-B060-9ECBF2AAA177}"/>
            </c:ext>
          </c:extLst>
        </c:ser>
        <c:ser>
          <c:idx val="5"/>
          <c:order val="1"/>
          <c:tx>
            <c:strRef>
              <c:f>Sheet2!$D$38</c:f>
              <c:strCache>
                <c:ptCount val="1"/>
                <c:pt idx="0">
                  <c:v>City of Montgomery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Sheet2!$A$39:$A$44</c:f>
              <c:strCache>
                <c:ptCount val="6"/>
                <c:pt idx="0">
                  <c:v>No High school diploma/GED</c:v>
                </c:pt>
                <c:pt idx="1">
                  <c:v>High School/GED Graduate</c:v>
                </c:pt>
                <c:pt idx="2">
                  <c:v>Some College, No Degree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Graduate/Professional Degree</c:v>
                </c:pt>
              </c:strCache>
            </c:strRef>
          </c:cat>
          <c:val>
            <c:numRef>
              <c:f>Sheet2!$D$39:$D$44</c:f>
              <c:numCache>
                <c:formatCode>0.0%</c:formatCode>
                <c:ptCount val="6"/>
                <c:pt idx="0">
                  <c:v>0.122</c:v>
                </c:pt>
                <c:pt idx="1">
                  <c:v>0.25</c:v>
                </c:pt>
                <c:pt idx="2">
                  <c:v>0.20599999999999999</c:v>
                </c:pt>
                <c:pt idx="3">
                  <c:v>7.4999999999999997E-2</c:v>
                </c:pt>
                <c:pt idx="4">
                  <c:v>0.20100000000000001</c:v>
                </c:pt>
                <c:pt idx="5">
                  <c:v>0.14649999999999999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03-B248-B060-9ECBF2AAA177}"/>
            </c:ext>
          </c:extLst>
        </c:ser>
        <c:ser>
          <c:idx val="1"/>
          <c:order val="2"/>
          <c:tx>
            <c:strRef>
              <c:f>Sheet2!$F$38</c:f>
              <c:strCache>
                <c:ptCount val="1"/>
                <c:pt idx="0">
                  <c:v>Montgomery County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Sheet2!$A$39:$A$44</c:f>
              <c:strCache>
                <c:ptCount val="6"/>
                <c:pt idx="0">
                  <c:v>No High school diploma/GED</c:v>
                </c:pt>
                <c:pt idx="1">
                  <c:v>High School/GED Graduate</c:v>
                </c:pt>
                <c:pt idx="2">
                  <c:v>Some College, No Degree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Graduate/Professional Degree</c:v>
                </c:pt>
              </c:strCache>
            </c:strRef>
          </c:cat>
          <c:val>
            <c:numRef>
              <c:f>Sheet2!$F$39:$F$44</c:f>
              <c:numCache>
                <c:formatCode>0.0%</c:formatCode>
                <c:ptCount val="6"/>
                <c:pt idx="0">
                  <c:v>0.11799999999999999</c:v>
                </c:pt>
                <c:pt idx="1">
                  <c:v>0.249</c:v>
                </c:pt>
                <c:pt idx="2">
                  <c:v>0.20399999999999999</c:v>
                </c:pt>
                <c:pt idx="3">
                  <c:v>7.5999999999999998E-2</c:v>
                </c:pt>
                <c:pt idx="4">
                  <c:v>0.20300000000000001</c:v>
                </c:pt>
                <c:pt idx="5">
                  <c:v>0.14899999999999999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03-B248-B060-9ECBF2AAA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5622912"/>
        <c:axId val="335624560"/>
      </c:barChart>
      <c:catAx>
        <c:axId val="335622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5624560"/>
        <c:crosses val="autoZero"/>
        <c:auto val="1"/>
        <c:lblAlgn val="ctr"/>
        <c:lblOffset val="100"/>
        <c:noMultiLvlLbl val="0"/>
      </c:catAx>
      <c:valAx>
        <c:axId val="335624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5622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3175">
                <a:solidFill>
                  <a:schemeClr val="bg1">
                    <a:lumMod val="1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7C-B64B-B77B-430521DE934F}"/>
              </c:ext>
            </c:extLst>
          </c:dPt>
          <c:dPt>
            <c:idx val="1"/>
            <c:bubble3D val="0"/>
            <c:spPr>
              <a:solidFill>
                <a:srgbClr val="FFF2A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7C-B64B-B77B-430521DE934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7C-B64B-B77B-430521DE934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7C-B64B-B77B-430521DE93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37C-B64B-B77B-430521DE93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37C-B64B-B77B-430521DE934F}"/>
              </c:ext>
            </c:extLst>
          </c:dPt>
          <c:dPt>
            <c:idx val="6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37C-B64B-B77B-430521DE934F}"/>
              </c:ext>
            </c:extLst>
          </c:dPt>
          <c:dPt>
            <c:idx val="7"/>
            <c:bubble3D val="0"/>
            <c:spPr>
              <a:solidFill>
                <a:srgbClr val="D4717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37C-B64B-B77B-430521DE934F}"/>
              </c:ext>
            </c:extLst>
          </c:dPt>
          <c:dPt>
            <c:idx val="8"/>
            <c:bubble3D val="0"/>
            <c:spPr>
              <a:solidFill>
                <a:srgbClr val="A0403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37C-B64B-B77B-430521DE934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37C-B64B-B77B-430521DE934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37C-B64B-B77B-430521DE934F}"/>
              </c:ext>
            </c:extLst>
          </c:dPt>
          <c:dPt>
            <c:idx val="1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37C-B64B-B77B-430521DE934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37C-B64B-B77B-430521DE934F}"/>
              </c:ext>
            </c:extLst>
          </c:dPt>
          <c:dPt>
            <c:idx val="13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37C-B64B-B77B-430521DE934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37C-B64B-B77B-430521DE934F}"/>
              </c:ext>
            </c:extLst>
          </c:dPt>
          <c:dLbls>
            <c:dLbl>
              <c:idx val="0"/>
              <c:layout>
                <c:manualLayout>
                  <c:x val="4.4507108486439198E-2"/>
                  <c:y val="8.112459900845728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7C-B64B-B77B-430521DE934F}"/>
                </c:ext>
              </c:extLst>
            </c:dLbl>
            <c:dLbl>
              <c:idx val="1"/>
              <c:layout>
                <c:manualLayout>
                  <c:x val="-4.9330708661417325E-3"/>
                  <c:y val="4.4553805774278218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7C-B64B-B77B-430521DE934F}"/>
                </c:ext>
              </c:extLst>
            </c:dLbl>
            <c:dLbl>
              <c:idx val="2"/>
              <c:layout>
                <c:manualLayout>
                  <c:x val="-6.2012248468941381E-3"/>
                  <c:y val="0.1537849956255468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7C-B64B-B77B-430521DE934F}"/>
                </c:ext>
              </c:extLst>
            </c:dLbl>
            <c:dLbl>
              <c:idx val="5"/>
              <c:layout>
                <c:manualLayout>
                  <c:x val="-5.8248578302712163E-2"/>
                  <c:y val="1.802201808107319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7C-B64B-B77B-430521DE934F}"/>
                </c:ext>
              </c:extLst>
            </c:dLbl>
            <c:dLbl>
              <c:idx val="6"/>
              <c:layout>
                <c:manualLayout>
                  <c:x val="-3.8450131233595801E-2"/>
                  <c:y val="-7.105533683289588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7C-B64B-B77B-430521DE934F}"/>
                </c:ext>
              </c:extLst>
            </c:dLbl>
            <c:dLbl>
              <c:idx val="7"/>
              <c:layout>
                <c:manualLayout>
                  <c:x val="-4.2105643044619424E-2"/>
                  <c:y val="-8.187190142898803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7C-B64B-B77B-430521DE934F}"/>
                </c:ext>
              </c:extLst>
            </c:dLbl>
            <c:dLbl>
              <c:idx val="8"/>
              <c:layout>
                <c:manualLayout>
                  <c:x val="-8.3540135608048988E-2"/>
                  <c:y val="-1.15478273549139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7C-B64B-B77B-430521DE934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37C-B64B-B77B-430521DE934F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37C-B64B-B77B-430521DE934F}"/>
                </c:ext>
              </c:extLst>
            </c:dLbl>
            <c:dLbl>
              <c:idx val="11"/>
              <c:layout>
                <c:manualLayout>
                  <c:x val="-3.8216535433070867E-2"/>
                  <c:y val="-8.0088947214931473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37C-B64B-B77B-430521DE934F}"/>
                </c:ext>
              </c:extLst>
            </c:dLbl>
            <c:dLbl>
              <c:idx val="13"/>
              <c:layout>
                <c:manualLayout>
                  <c:x val="3.8917979002624621E-2"/>
                  <c:y val="-2.837379702537182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37C-B64B-B77B-430521DE934F}"/>
                </c:ext>
              </c:extLst>
            </c:dLbl>
            <c:dLbl>
              <c:idx val="14"/>
              <c:layout>
                <c:manualLayout>
                  <c:x val="5.321402012248469E-2"/>
                  <c:y val="1.075422863808690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37C-B64B-B77B-430521DE93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'Analysis '!$B$4:$B$18</c:f>
              <c:strCache>
                <c:ptCount val="15"/>
                <c:pt idx="0">
                  <c:v>Undeveloped</c:v>
                </c:pt>
                <c:pt idx="1">
                  <c:v>SF Detached</c:v>
                </c:pt>
                <c:pt idx="2">
                  <c:v>SF Attached</c:v>
                </c:pt>
                <c:pt idx="3">
                  <c:v>Duplex</c:v>
                </c:pt>
                <c:pt idx="4">
                  <c:v>Triplex</c:v>
                </c:pt>
                <c:pt idx="5">
                  <c:v>Quadplex</c:v>
                </c:pt>
                <c:pt idx="6">
                  <c:v>Multifamily</c:v>
                </c:pt>
                <c:pt idx="7">
                  <c:v>Commercial</c:v>
                </c:pt>
                <c:pt idx="8">
                  <c:v>Office </c:v>
                </c:pt>
                <c:pt idx="9">
                  <c:v>Mixed Use</c:v>
                </c:pt>
                <c:pt idx="10">
                  <c:v>Industrial</c:v>
                </c:pt>
                <c:pt idx="11">
                  <c:v>Institutional</c:v>
                </c:pt>
                <c:pt idx="12">
                  <c:v>Recreation </c:v>
                </c:pt>
                <c:pt idx="13">
                  <c:v>Parking Lot</c:v>
                </c:pt>
                <c:pt idx="14">
                  <c:v>Utility </c:v>
                </c:pt>
              </c:strCache>
            </c:strRef>
          </c:cat>
          <c:val>
            <c:numRef>
              <c:f>'Analysis '!$D$4:$D$18</c:f>
              <c:numCache>
                <c:formatCode>0%</c:formatCode>
                <c:ptCount val="15"/>
                <c:pt idx="0">
                  <c:v>0.32928176795580111</c:v>
                </c:pt>
                <c:pt idx="1">
                  <c:v>0.33038674033149174</c:v>
                </c:pt>
                <c:pt idx="2">
                  <c:v>3.3149171270718232E-3</c:v>
                </c:pt>
                <c:pt idx="3">
                  <c:v>2.7624309392265192E-2</c:v>
                </c:pt>
                <c:pt idx="4">
                  <c:v>1.1049723756906078E-3</c:v>
                </c:pt>
                <c:pt idx="5">
                  <c:v>3.3149171270718232E-3</c:v>
                </c:pt>
                <c:pt idx="6">
                  <c:v>1.8784530386740331E-2</c:v>
                </c:pt>
                <c:pt idx="7">
                  <c:v>9.7237569060773479E-2</c:v>
                </c:pt>
                <c:pt idx="8">
                  <c:v>2.430939226519337E-2</c:v>
                </c:pt>
                <c:pt idx="9">
                  <c:v>0</c:v>
                </c:pt>
                <c:pt idx="10">
                  <c:v>0</c:v>
                </c:pt>
                <c:pt idx="11">
                  <c:v>6.5193370165745862E-2</c:v>
                </c:pt>
                <c:pt idx="12">
                  <c:v>2.2099447513812156E-3</c:v>
                </c:pt>
                <c:pt idx="13">
                  <c:v>9.5027624309392267E-2</c:v>
                </c:pt>
                <c:pt idx="14">
                  <c:v>2.2099447513812156E-3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237C-B64B-B77B-430521DE9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40-EA48-900B-BD4FE22C09B1}"/>
              </c:ext>
            </c:extLst>
          </c:dPt>
          <c:dPt>
            <c:idx val="1"/>
            <c:bubble3D val="0"/>
            <c:spPr>
              <a:solidFill>
                <a:srgbClr val="4E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40-EA48-900B-BD4FE22C09B1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40-EA48-900B-BD4FE22C09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40-EA48-900B-BD4FE22C09B1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140-EA48-900B-BD4FE22C09B1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140-EA48-900B-BD4FE22C09B1}"/>
              </c:ext>
            </c:extLst>
          </c:dPt>
          <c:dLbls>
            <c:dLbl>
              <c:idx val="0"/>
              <c:layout>
                <c:manualLayout>
                  <c:x val="2.1297025371828523E-3"/>
                  <c:y val="-6.667614464858559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40-EA48-900B-BD4FE22C09B1}"/>
                </c:ext>
              </c:extLst>
            </c:dLbl>
            <c:dLbl>
              <c:idx val="3"/>
              <c:layout>
                <c:manualLayout>
                  <c:x val="-3.503390201224847E-3"/>
                  <c:y val="-1.980278506853309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40-EA48-900B-BD4FE22C09B1}"/>
                </c:ext>
              </c:extLst>
            </c:dLbl>
            <c:dLbl>
              <c:idx val="4"/>
              <c:layout>
                <c:manualLayout>
                  <c:x val="-1.9044181977252589E-3"/>
                  <c:y val="1.424759405074365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40-EA48-900B-BD4FE22C09B1}"/>
                </c:ext>
              </c:extLst>
            </c:dLbl>
            <c:dLbl>
              <c:idx val="5"/>
              <c:layout>
                <c:manualLayout>
                  <c:x val="-1.3539479440069991E-2"/>
                  <c:y val="1.032042869641294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40-EA48-900B-BD4FE22C09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'Analysis '!$B$23:$B$28</c:f>
              <c:strCache>
                <c:ptCount val="6"/>
                <c:pt idx="0">
                  <c:v>Undeveloped</c:v>
                </c:pt>
                <c:pt idx="1">
                  <c:v>Dilapidated</c:v>
                </c:pt>
                <c:pt idx="2">
                  <c:v>Deteriorated</c:v>
                </c:pt>
                <c:pt idx="3">
                  <c:v>Poor</c:v>
                </c:pt>
                <c:pt idx="4">
                  <c:v>Fair</c:v>
                </c:pt>
                <c:pt idx="5">
                  <c:v>Good </c:v>
                </c:pt>
              </c:strCache>
            </c:strRef>
          </c:cat>
          <c:val>
            <c:numRef>
              <c:f>'Analysis '!$D$23:$D$28</c:f>
              <c:numCache>
                <c:formatCode>0.0%</c:formatCode>
                <c:ptCount val="6"/>
                <c:pt idx="0">
                  <c:v>0.42099447513812155</c:v>
                </c:pt>
                <c:pt idx="1">
                  <c:v>1.3259668508287293E-2</c:v>
                </c:pt>
                <c:pt idx="2">
                  <c:v>3.9779005524861875E-2</c:v>
                </c:pt>
                <c:pt idx="3">
                  <c:v>0.19447513812154696</c:v>
                </c:pt>
                <c:pt idx="4">
                  <c:v>0.20662983425414364</c:v>
                </c:pt>
                <c:pt idx="5">
                  <c:v>0.12486187845303867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140-EA48-900B-BD4FE22C0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E142-8620-EEF1B40162EE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E142-8620-EEF1B40162EE}"/>
              </c:ext>
            </c:extLst>
          </c:dPt>
          <c:dPt>
            <c:idx val="2"/>
            <c:bubble3D val="0"/>
            <c:spPr>
              <a:solidFill>
                <a:srgbClr val="FFB1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01-E142-8620-EEF1B40162EE}"/>
              </c:ext>
            </c:extLst>
          </c:dPt>
          <c:dPt>
            <c:idx val="3"/>
            <c:bubble3D val="0"/>
            <c:spPr>
              <a:solidFill>
                <a:srgbClr val="007DF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01-E142-8620-EEF1B40162EE}"/>
              </c:ext>
            </c:extLst>
          </c:dPt>
          <c:dLbls>
            <c:dLbl>
              <c:idx val="0"/>
              <c:layout>
                <c:manualLayout>
                  <c:x val="2.6429680664916886E-2"/>
                  <c:y val="8.5928842228054827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01-E142-8620-EEF1B40162EE}"/>
                </c:ext>
              </c:extLst>
            </c:dLbl>
            <c:dLbl>
              <c:idx val="1"/>
              <c:layout>
                <c:manualLayout>
                  <c:x val="-4.3857174103237098E-3"/>
                  <c:y val="-4.014362787984835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01-E142-8620-EEF1B40162EE}"/>
                </c:ext>
              </c:extLst>
            </c:dLbl>
            <c:dLbl>
              <c:idx val="2"/>
              <c:layout>
                <c:manualLayout>
                  <c:x val="-1.6065616797900261E-2"/>
                  <c:y val="-1.65215806357538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01-E142-8620-EEF1B40162EE}"/>
                </c:ext>
              </c:extLst>
            </c:dLbl>
            <c:dLbl>
              <c:idx val="3"/>
              <c:layout>
                <c:manualLayout>
                  <c:x val="-1.1732392825896764E-2"/>
                  <c:y val="-0.1251662292213473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01-E142-8620-EEF1B40162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'Analysis '!$B$35:$B$38</c:f>
              <c:strCache>
                <c:ptCount val="4"/>
                <c:pt idx="0">
                  <c:v>Vacant Lot</c:v>
                </c:pt>
                <c:pt idx="1">
                  <c:v>Occupied Lot </c:v>
                </c:pt>
                <c:pt idx="2">
                  <c:v>Vacant Building</c:v>
                </c:pt>
                <c:pt idx="3">
                  <c:v>Occupied Building</c:v>
                </c:pt>
              </c:strCache>
            </c:strRef>
          </c:cat>
          <c:val>
            <c:numRef>
              <c:f>'Analysis '!$D$35:$D$38</c:f>
              <c:numCache>
                <c:formatCode>0%</c:formatCode>
                <c:ptCount val="4"/>
                <c:pt idx="0">
                  <c:v>0.32707182320441991</c:v>
                </c:pt>
                <c:pt idx="1">
                  <c:v>9.7237569060773479E-2</c:v>
                </c:pt>
                <c:pt idx="2">
                  <c:v>9.1712707182320441E-2</c:v>
                </c:pt>
                <c:pt idx="3">
                  <c:v>0.48397790055248618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01-E142-8620-EEF1B4016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B1E56-85F0-4174-9CF3-EC48A90FCB7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2FC3B-AD05-4F97-BEEF-C74C5D627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5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 Distribution: The neighborhood majority age group is less than 18 years of age at 36%. Seniors 65 years of age and older, comprise 16.1% of the population.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FC3B-AD05-4F97-BEEF-C74C5D6275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82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FC3B-AD05-4F97-BEEF-C74C5D6275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9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6F35D7C-3084-4DEC-B92D-5C75355883F0}"/>
              </a:ext>
            </a:extLst>
          </p:cNvPr>
          <p:cNvSpPr/>
          <p:nvPr userDrawn="1"/>
        </p:nvSpPr>
        <p:spPr>
          <a:xfrm>
            <a:off x="0" y="877078"/>
            <a:ext cx="12192000" cy="517848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628ED8-1EC7-4A5A-9FAB-4AC01CD1F126}"/>
              </a:ext>
            </a:extLst>
          </p:cNvPr>
          <p:cNvSpPr/>
          <p:nvPr userDrawn="1"/>
        </p:nvSpPr>
        <p:spPr>
          <a:xfrm>
            <a:off x="7277878" y="1996751"/>
            <a:ext cx="3890865" cy="4861249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7DB953E-D73B-47B2-8344-2CDCED048F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10463" y="2490788"/>
            <a:ext cx="3406775" cy="3294062"/>
          </a:xfrm>
        </p:spPr>
        <p:txBody>
          <a:bodyPr>
            <a:normAutofit/>
          </a:bodyPr>
          <a:lstStyle>
            <a:lvl1pPr marL="0" indent="0">
              <a:buNone/>
              <a:defRPr sz="48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D5BFFFA-62B7-4F3A-8ED6-06F8200CA02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11/10/2021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2E01CC7F-1ED9-4C8D-9D44-CFFF80F26D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874" y="5919042"/>
            <a:ext cx="1412742" cy="802433"/>
          </a:xfrm>
          <a:prstGeom prst="rect">
            <a:avLst/>
          </a:prstGeom>
        </p:spPr>
      </p:pic>
      <p:pic>
        <p:nvPicPr>
          <p:cNvPr id="16" name="Picture 15" descr="A picture containing arrow&#10;&#10;Description automatically generated">
            <a:extLst>
              <a:ext uri="{FF2B5EF4-FFF2-40B4-BE49-F238E27FC236}">
                <a16:creationId xmlns:a16="http://schemas.microsoft.com/office/drawing/2014/main" id="{666344F5-A738-4BC5-8641-BA2F58BF4F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24" y="5951714"/>
            <a:ext cx="809271" cy="809271"/>
          </a:xfrm>
          <a:prstGeom prst="rect">
            <a:avLst/>
          </a:prstGeom>
        </p:spPr>
      </p:pic>
      <p:pic>
        <p:nvPicPr>
          <p:cNvPr id="20" name="Picture 1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C6DC51-634A-4FA8-9E03-CD8433B6D1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616" y="5796512"/>
            <a:ext cx="1119673" cy="111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356D1F-C077-4FD8-9813-FC755DAF682B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EE43BD48-FFFC-47F3-B8C6-20AA8759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A9B120B8-F4F2-4F73-BA38-C9077D9A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1CD96-1B24-4802-B78D-64687B0F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449263"/>
            <a:ext cx="3932237" cy="1112838"/>
          </a:xfrm>
        </p:spPr>
        <p:txBody>
          <a:bodyPr anchor="b"/>
          <a:lstStyle>
            <a:lvl1pPr>
              <a:defRPr sz="3200"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CEE16-7A8B-471D-9170-DA2A65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54062" y="457201"/>
            <a:ext cx="718624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844A7-0609-4ABA-BFAE-5D07A00B9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1692" y="1746738"/>
            <a:ext cx="3932237" cy="4114313"/>
          </a:xfrm>
        </p:spPr>
        <p:txBody>
          <a:bodyPr/>
          <a:lstStyle>
            <a:lvl1pPr marL="0" indent="0">
              <a:buNone/>
              <a:defRPr sz="1600"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46B4401-1F5C-4640-9B1E-3DBB7CCB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92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F09CD3-34AF-4963-8330-91ADA6F7DA5A}"/>
              </a:ext>
            </a:extLst>
          </p:cNvPr>
          <p:cNvSpPr/>
          <p:nvPr userDrawn="1"/>
        </p:nvSpPr>
        <p:spPr>
          <a:xfrm>
            <a:off x="269633" y="0"/>
            <a:ext cx="3223846" cy="6858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1CD96-1B24-4802-B78D-64687B0F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76" y="457200"/>
            <a:ext cx="2741612" cy="1600200"/>
          </a:xfrm>
        </p:spPr>
        <p:txBody>
          <a:bodyPr anchor="b"/>
          <a:lstStyle>
            <a:lvl1pPr>
              <a:defRPr sz="32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CEE16-7A8B-471D-9170-DA2A65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6891" y="457201"/>
            <a:ext cx="8062545" cy="54981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844A7-0609-4ABA-BFAE-5D07A00B9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6376" y="2057400"/>
            <a:ext cx="2741612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1BB05AD-B515-41A1-BCA7-6B849003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787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41D9248-37C8-409A-B845-25C1C4BB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B3DCEA-2E72-4DE6-892E-850527A8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26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1CD96-1B24-4802-B78D-64687B0F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76" y="457200"/>
            <a:ext cx="2741612" cy="1600200"/>
          </a:xfrm>
        </p:spPr>
        <p:txBody>
          <a:bodyPr anchor="b"/>
          <a:lstStyle>
            <a:lvl1pPr>
              <a:defRPr sz="32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CEE16-7A8B-471D-9170-DA2A65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6891" y="457201"/>
            <a:ext cx="8062545" cy="54981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844A7-0609-4ABA-BFAE-5D07A00B9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6376" y="2057400"/>
            <a:ext cx="2741612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1BB05AD-B515-41A1-BCA7-6B849003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787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41D9248-37C8-409A-B845-25C1C4BB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B3DCEA-2E72-4DE6-892E-850527A8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406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6F35D7C-3084-4DEC-B92D-5C75355883F0}"/>
              </a:ext>
            </a:extLst>
          </p:cNvPr>
          <p:cNvSpPr/>
          <p:nvPr userDrawn="1"/>
        </p:nvSpPr>
        <p:spPr>
          <a:xfrm>
            <a:off x="0" y="877078"/>
            <a:ext cx="12192000" cy="517848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628ED8-1EC7-4A5A-9FAB-4AC01CD1F126}"/>
              </a:ext>
            </a:extLst>
          </p:cNvPr>
          <p:cNvSpPr/>
          <p:nvPr userDrawn="1"/>
        </p:nvSpPr>
        <p:spPr>
          <a:xfrm>
            <a:off x="7277878" y="1996751"/>
            <a:ext cx="3890865" cy="4861249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7DB953E-D73B-47B2-8344-2CDCED048F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10463" y="2490788"/>
            <a:ext cx="3406775" cy="3294062"/>
          </a:xfrm>
        </p:spPr>
        <p:txBody>
          <a:bodyPr>
            <a:normAutofit/>
          </a:bodyPr>
          <a:lstStyle>
            <a:lvl1pPr marL="0" indent="0">
              <a:buNone/>
              <a:defRPr sz="48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D5BFFFA-62B7-4F3A-8ED6-06F8200CA02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11/10/2021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2E01CC7F-1ED9-4C8D-9D44-CFFF80F26D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874" y="5919042"/>
            <a:ext cx="1412742" cy="802433"/>
          </a:xfrm>
          <a:prstGeom prst="rect">
            <a:avLst/>
          </a:prstGeom>
        </p:spPr>
      </p:pic>
      <p:pic>
        <p:nvPicPr>
          <p:cNvPr id="20" name="Picture 1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C6DC51-634A-4FA8-9E03-CD8433B6D1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616" y="5796512"/>
            <a:ext cx="1119673" cy="1119673"/>
          </a:xfrm>
          <a:prstGeom prst="rect">
            <a:avLst/>
          </a:prstGeom>
        </p:spPr>
      </p:pic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31A8744B-0C51-4A4C-8DE9-9E177F4930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617" y="5916288"/>
            <a:ext cx="956680" cy="84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93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AEAC-F3F0-40FD-A2ED-0F7432B4C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1FF04-1B4B-483F-BF31-8B7C767A2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4E6FDBAD-F5AF-45FF-A04D-E1A12AF0588C}"/>
              </a:ext>
            </a:extLst>
          </p:cNvPr>
          <p:cNvSpPr/>
          <p:nvPr userDrawn="1"/>
        </p:nvSpPr>
        <p:spPr>
          <a:xfrm>
            <a:off x="234462" y="234462"/>
            <a:ext cx="11758246" cy="6400800"/>
          </a:xfrm>
          <a:prstGeom prst="flowChartProcess">
            <a:avLst/>
          </a:prstGeom>
          <a:noFill/>
          <a:ln w="4413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78613-3A83-4041-8BD6-4E57CB34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2522" y="6131169"/>
            <a:ext cx="1131277" cy="726831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684B-0D7D-4C03-A721-E6C26D211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E3019-1300-4059-AB6F-F62EF905C9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388" y="637979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62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219979C-B5FE-40A8-93D0-77568EAE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3753" y="6417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CBFA13A-9348-4FF9-A5F8-1950362A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7137C-F113-4097-A533-01B2CB8B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365125"/>
            <a:ext cx="11485682" cy="1325563"/>
          </a:xfrm>
        </p:spPr>
        <p:txBody>
          <a:bodyPr/>
          <a:lstStyle>
            <a:lvl1pPr>
              <a:defRPr b="1" cap="all" baseline="0">
                <a:solidFill>
                  <a:schemeClr val="tx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5CFF-9A69-47DB-90CF-E7E402B83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25625"/>
            <a:ext cx="11485683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CBCA131-A236-4A16-85BE-52CD1DA6B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606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AD09B7C7-85AA-477E-92E2-94739C36BC3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B360F6-28FD-47BE-9762-36176261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1627B-1F6E-4266-AA25-51F08281D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" panose="020B05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5211D-C547-498B-8CCC-2A3E31D9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1B19-3A03-4567-8CC0-370F668C5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79B3BC-357D-4D6C-B474-0AB14C16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86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460404-1467-4A4B-BD6A-A6CC45063679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D0B8D043-353A-4639-A76D-E7C8C24171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4239D3F-34AD-43BB-97C0-04F7FA6E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6A380F-8025-42F9-9147-000F7CA0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45" y="365125"/>
            <a:ext cx="11514991" cy="1325563"/>
          </a:xfrm>
        </p:spPr>
        <p:txBody>
          <a:bodyPr/>
          <a:lstStyle>
            <a:lvl1pPr>
              <a:defRPr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0392F-A3AC-436A-90B3-63EABBD2F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4446" y="1825625"/>
            <a:ext cx="5674054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1A4C8-1BCD-4E64-95D1-7CEC8AA6C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4246" y="1825625"/>
            <a:ext cx="5480535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77627DF-2284-4BD5-8F08-04FC6D7C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667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732CE4-8A66-4B1A-83C0-DDB43DDA52DB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991FE82A-C699-4AF0-AD87-E1B96F7C45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FC1822B-73B1-46C0-A1A3-A511CC88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C5EB8-DAA4-40EF-B62A-D8220533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477" y="365125"/>
            <a:ext cx="10908323" cy="1325563"/>
          </a:xfrm>
        </p:spPr>
        <p:txBody>
          <a:bodyPr/>
          <a:lstStyle>
            <a:lvl1pPr>
              <a:defRPr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AE6BE4B-F316-4601-87C3-CA2B7BEC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250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C6D4E2-20BA-4AF6-897C-24A2A5C27DA0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D5315-D527-4835-835A-428187D9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4152E-0B4D-4018-BF4F-03547716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29F9BD-81EA-4E75-911E-34765BA5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7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AEAC-F3F0-40FD-A2ED-0F7432B4C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1FF04-1B4B-483F-BF31-8B7C767A2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4E6FDBAD-F5AF-45FF-A04D-E1A12AF0588C}"/>
              </a:ext>
            </a:extLst>
          </p:cNvPr>
          <p:cNvSpPr/>
          <p:nvPr userDrawn="1"/>
        </p:nvSpPr>
        <p:spPr>
          <a:xfrm>
            <a:off x="234462" y="234462"/>
            <a:ext cx="11758246" cy="6400800"/>
          </a:xfrm>
          <a:prstGeom prst="flowChartProcess">
            <a:avLst/>
          </a:prstGeom>
          <a:noFill/>
          <a:ln w="4413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78613-3A83-4041-8BD6-4E57CB34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2522" y="6131169"/>
            <a:ext cx="1131277" cy="726831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684B-0D7D-4C03-A721-E6C26D211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E3019-1300-4059-AB6F-F62EF905C9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388" y="637979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05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C5F0AD-2348-448F-91FC-435DEE8BB4E0}"/>
              </a:ext>
            </a:extLst>
          </p:cNvPr>
          <p:cNvSpPr/>
          <p:nvPr userDrawn="1"/>
        </p:nvSpPr>
        <p:spPr>
          <a:xfrm>
            <a:off x="164124" y="136525"/>
            <a:ext cx="11852030" cy="6584950"/>
          </a:xfrm>
          <a:prstGeom prst="rect">
            <a:avLst/>
          </a:prstGeom>
          <a:noFill/>
          <a:ln w="381000"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D5315-D527-4835-835A-428187D9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563" y="64928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4152E-0B4D-4018-BF4F-03547716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874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29F9BD-81EA-4E75-911E-34765BA5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185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3449A4-F63D-4CD8-B7EF-6F5C45263B7C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E6B6C996-F273-4960-9CC9-28238B76BA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1F620E0-48C0-416F-9227-B39FC6D2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949F7-929A-4985-A145-9812A6B5B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83" y="404202"/>
            <a:ext cx="3932237" cy="1166446"/>
          </a:xfrm>
        </p:spPr>
        <p:txBody>
          <a:bodyPr anchor="b"/>
          <a:lstStyle>
            <a:lvl1pPr>
              <a:defRPr sz="3200"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6C282-743F-445B-A1F3-899AE496F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955" y="644768"/>
            <a:ext cx="7061562" cy="5457827"/>
          </a:xfrm>
        </p:spPr>
        <p:txBody>
          <a:bodyPr/>
          <a:lstStyle>
            <a:lvl1pPr>
              <a:defRPr sz="3200">
                <a:latin typeface="Raleway" panose="020B0503030101060003" pitchFamily="34" charset="0"/>
              </a:defRPr>
            </a:lvl1pPr>
            <a:lvl2pPr>
              <a:defRPr sz="2800">
                <a:latin typeface="Raleway" panose="020B0503030101060003" pitchFamily="34" charset="0"/>
              </a:defRPr>
            </a:lvl2pPr>
            <a:lvl3pPr>
              <a:defRPr sz="2400">
                <a:latin typeface="Raleway" panose="020B0503030101060003" pitchFamily="34" charset="0"/>
              </a:defRPr>
            </a:lvl3pPr>
            <a:lvl4pPr>
              <a:defRPr sz="2000">
                <a:latin typeface="Raleway" panose="020B0503030101060003" pitchFamily="34" charset="0"/>
              </a:defRPr>
            </a:lvl4pPr>
            <a:lvl5pPr>
              <a:defRPr sz="2000">
                <a:latin typeface="Raleway" panose="020B05030301010600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185B50-5530-48D6-B9F3-580F32DA8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483" y="1735015"/>
            <a:ext cx="3932237" cy="4133973"/>
          </a:xfrm>
        </p:spPr>
        <p:txBody>
          <a:bodyPr/>
          <a:lstStyle>
            <a:lvl1pPr marL="0" indent="0">
              <a:buNone/>
              <a:defRPr sz="1600"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7AD680F-E93E-41A5-8782-B6AB292E1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082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356D1F-C077-4FD8-9813-FC755DAF682B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EE43BD48-FFFC-47F3-B8C6-20AA8759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A9B120B8-F4F2-4F73-BA38-C9077D9A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1CD96-1B24-4802-B78D-64687B0F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449263"/>
            <a:ext cx="3932237" cy="1112838"/>
          </a:xfrm>
        </p:spPr>
        <p:txBody>
          <a:bodyPr anchor="b"/>
          <a:lstStyle>
            <a:lvl1pPr>
              <a:defRPr sz="3200"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CEE16-7A8B-471D-9170-DA2A65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54062" y="457201"/>
            <a:ext cx="718624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844A7-0609-4ABA-BFAE-5D07A00B9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1692" y="1746738"/>
            <a:ext cx="3932237" cy="4114313"/>
          </a:xfrm>
        </p:spPr>
        <p:txBody>
          <a:bodyPr/>
          <a:lstStyle>
            <a:lvl1pPr marL="0" indent="0">
              <a:buNone/>
              <a:defRPr sz="1600"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46B4401-1F5C-4640-9B1E-3DBB7CCB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1231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F09CD3-34AF-4963-8330-91ADA6F7DA5A}"/>
              </a:ext>
            </a:extLst>
          </p:cNvPr>
          <p:cNvSpPr/>
          <p:nvPr userDrawn="1"/>
        </p:nvSpPr>
        <p:spPr>
          <a:xfrm>
            <a:off x="269633" y="0"/>
            <a:ext cx="3223846" cy="6858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1CD96-1B24-4802-B78D-64687B0F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76" y="457200"/>
            <a:ext cx="2741612" cy="1600200"/>
          </a:xfrm>
        </p:spPr>
        <p:txBody>
          <a:bodyPr anchor="b"/>
          <a:lstStyle>
            <a:lvl1pPr>
              <a:defRPr sz="32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CEE16-7A8B-471D-9170-DA2A65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6891" y="457201"/>
            <a:ext cx="8062545" cy="54981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844A7-0609-4ABA-BFAE-5D07A00B9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6376" y="2057400"/>
            <a:ext cx="2741612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1BB05AD-B515-41A1-BCA7-6B849003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787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41D9248-37C8-409A-B845-25C1C4BB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B3DCEA-2E72-4DE6-892E-850527A8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0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219979C-B5FE-40A8-93D0-77568EAE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3753" y="6417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CBFA13A-9348-4FF9-A5F8-1950362A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7137C-F113-4097-A533-01B2CB8B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365125"/>
            <a:ext cx="11485682" cy="1325563"/>
          </a:xfrm>
        </p:spPr>
        <p:txBody>
          <a:bodyPr/>
          <a:lstStyle>
            <a:lvl1pPr>
              <a:defRPr b="1" cap="all" baseline="0">
                <a:solidFill>
                  <a:schemeClr val="tx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5CFF-9A69-47DB-90CF-E7E402B83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25625"/>
            <a:ext cx="11485683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CBCA131-A236-4A16-85BE-52CD1DA6B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96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AD09B7C7-85AA-477E-92E2-94739C36BC3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B360F6-28FD-47BE-9762-36176261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cap="all" baseline="0">
                <a:solidFill>
                  <a:schemeClr val="bg1"/>
                </a:solidFill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1627B-1F6E-4266-AA25-51F08281D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" panose="020B05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5211D-C547-498B-8CCC-2A3E31D9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1B19-3A03-4567-8CC0-370F668C5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79B3BC-357D-4D6C-B474-0AB14C16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7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460404-1467-4A4B-BD6A-A6CC45063679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D0B8D043-353A-4639-A76D-E7C8C24171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4239D3F-34AD-43BB-97C0-04F7FA6E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6A380F-8025-42F9-9147-000F7CA0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45" y="365125"/>
            <a:ext cx="11514991" cy="1325563"/>
          </a:xfrm>
        </p:spPr>
        <p:txBody>
          <a:bodyPr/>
          <a:lstStyle>
            <a:lvl1pPr>
              <a:defRPr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0392F-A3AC-436A-90B3-63EABBD2F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4446" y="1825625"/>
            <a:ext cx="5674054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1A4C8-1BCD-4E64-95D1-7CEC8AA6C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4246" y="1825625"/>
            <a:ext cx="5480535" cy="4351338"/>
          </a:xfrm>
        </p:spPr>
        <p:txBody>
          <a:bodyPr/>
          <a:lstStyle>
            <a:lvl1pPr>
              <a:defRPr>
                <a:latin typeface="Raleway" panose="020B0503030101060003" pitchFamily="34" charset="0"/>
              </a:defRPr>
            </a:lvl1pPr>
            <a:lvl2pPr>
              <a:defRPr>
                <a:latin typeface="Raleway" panose="020B0503030101060003" pitchFamily="34" charset="0"/>
              </a:defRPr>
            </a:lvl2pPr>
            <a:lvl3pPr>
              <a:defRPr>
                <a:latin typeface="Raleway" panose="020B0503030101060003" pitchFamily="34" charset="0"/>
              </a:defRPr>
            </a:lvl3pPr>
            <a:lvl4pPr>
              <a:defRPr>
                <a:latin typeface="Raleway" panose="020B0503030101060003" pitchFamily="34" charset="0"/>
              </a:defRPr>
            </a:lvl4pPr>
            <a:lvl5pPr>
              <a:defRPr>
                <a:latin typeface="Raleway" panose="020B050303010106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77627DF-2284-4BD5-8F08-04FC6D7C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26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732CE4-8A66-4B1A-83C0-DDB43DDA52DB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991FE82A-C699-4AF0-AD87-E1B96F7C45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FC1822B-73B1-46C0-A1A3-A511CC88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C5EB8-DAA4-40EF-B62A-D8220533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477" y="365125"/>
            <a:ext cx="10908323" cy="1325563"/>
          </a:xfrm>
        </p:spPr>
        <p:txBody>
          <a:bodyPr/>
          <a:lstStyle>
            <a:lvl1pPr>
              <a:defRPr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AE6BE4B-F316-4601-87C3-CA2B7BEC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72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C6D4E2-20BA-4AF6-897C-24A2A5C27DA0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D5315-D527-4835-835A-428187D9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4152E-0B4D-4018-BF4F-03547716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29F9BD-81EA-4E75-911E-34765BA5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42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C5F0AD-2348-448F-91FC-435DEE8BB4E0}"/>
              </a:ext>
            </a:extLst>
          </p:cNvPr>
          <p:cNvSpPr/>
          <p:nvPr userDrawn="1"/>
        </p:nvSpPr>
        <p:spPr>
          <a:xfrm>
            <a:off x="164124" y="136525"/>
            <a:ext cx="11852030" cy="6584950"/>
          </a:xfrm>
          <a:prstGeom prst="rect">
            <a:avLst/>
          </a:prstGeom>
          <a:noFill/>
          <a:ln w="381000"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D5315-D527-4835-835A-428187D9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563" y="64928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4152E-0B4D-4018-BF4F-03547716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874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29F9BD-81EA-4E75-911E-34765BA5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3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3449A4-F63D-4CD8-B7EF-6F5C45263B7C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E6B6C996-F273-4960-9CC9-28238B76BA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1F620E0-48C0-416F-9227-B39FC6D2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949F7-929A-4985-A145-9812A6B5B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83" y="404202"/>
            <a:ext cx="3932237" cy="1166446"/>
          </a:xfrm>
        </p:spPr>
        <p:txBody>
          <a:bodyPr anchor="b"/>
          <a:lstStyle>
            <a:lvl1pPr>
              <a:defRPr sz="3200" b="1" cap="all" baseline="0">
                <a:latin typeface="Oswald" panose="02000303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6C282-743F-445B-A1F3-899AE496F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955" y="644768"/>
            <a:ext cx="7061562" cy="5457827"/>
          </a:xfrm>
        </p:spPr>
        <p:txBody>
          <a:bodyPr/>
          <a:lstStyle>
            <a:lvl1pPr>
              <a:defRPr sz="3200">
                <a:latin typeface="Raleway" panose="020B0503030101060003" pitchFamily="34" charset="0"/>
              </a:defRPr>
            </a:lvl1pPr>
            <a:lvl2pPr>
              <a:defRPr sz="2800">
                <a:latin typeface="Raleway" panose="020B0503030101060003" pitchFamily="34" charset="0"/>
              </a:defRPr>
            </a:lvl2pPr>
            <a:lvl3pPr>
              <a:defRPr sz="2400">
                <a:latin typeface="Raleway" panose="020B0503030101060003" pitchFamily="34" charset="0"/>
              </a:defRPr>
            </a:lvl3pPr>
            <a:lvl4pPr>
              <a:defRPr sz="2000">
                <a:latin typeface="Raleway" panose="020B0503030101060003" pitchFamily="34" charset="0"/>
              </a:defRPr>
            </a:lvl4pPr>
            <a:lvl5pPr>
              <a:defRPr sz="2000">
                <a:latin typeface="Raleway" panose="020B05030301010600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185B50-5530-48D6-B9F3-580F32DA8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483" y="1735015"/>
            <a:ext cx="3932237" cy="4133973"/>
          </a:xfrm>
        </p:spPr>
        <p:txBody>
          <a:bodyPr/>
          <a:lstStyle>
            <a:lvl1pPr marL="0" indent="0">
              <a:buNone/>
              <a:defRPr sz="1600">
                <a:latin typeface="Raleway" panose="020B050303010106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7AD680F-E93E-41A5-8782-B6AB292E1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82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34878-4E6F-40A3-880A-C2BDB771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5A272-BFD7-4E58-9DC6-EFC961B02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AC41D9-332D-4809-B5E2-16003EC38DD3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BD58904-5948-46A5-91E0-72A04C77DA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527F8570-BCD5-4142-A506-777F48871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3973A60-6FC3-48D6-83F9-2266FB8FD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54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9" r:id="rId11"/>
    <p:sldLayoutId id="2147483661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34878-4E6F-40A3-880A-C2BDB771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5A272-BFD7-4E58-9DC6-EFC961B02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AC41D9-332D-4809-B5E2-16003EC38DD3}"/>
              </a:ext>
            </a:extLst>
          </p:cNvPr>
          <p:cNvCxnSpPr/>
          <p:nvPr userDrawn="1"/>
        </p:nvCxnSpPr>
        <p:spPr>
          <a:xfrm>
            <a:off x="0" y="6604245"/>
            <a:ext cx="12192000" cy="0"/>
          </a:xfrm>
          <a:prstGeom prst="line">
            <a:avLst/>
          </a:prstGeom>
          <a:ln w="3175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BD58904-5948-46A5-91E0-72A04C77DA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9615" y="639396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/>
              <a:t>11/10/2021</a:t>
            </a:r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527F8570-BCD5-4142-A506-777F48871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841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3973A60-6FC3-48D6-83F9-2266FB8FD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8160" y="6356350"/>
            <a:ext cx="1131277" cy="5016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4BE3F55-0014-4DF6-AC62-4C70C1BD3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12" Type="http://schemas.microsoft.com/office/2007/relationships/hdphoto" Target="../media/hdphoto4.wd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6302EC1-3A3B-9243-A773-91A29E895907}"/>
              </a:ext>
            </a:extLst>
          </p:cNvPr>
          <p:cNvSpPr txBox="1">
            <a:spLocks/>
          </p:cNvSpPr>
          <p:nvPr/>
        </p:nvSpPr>
        <p:spPr>
          <a:xfrm>
            <a:off x="7625056" y="2064834"/>
            <a:ext cx="3406775" cy="11893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 cap="all" baseline="0">
                <a:solidFill>
                  <a:schemeClr val="bg1"/>
                </a:solidFill>
                <a:latin typeface="Oswald" panose="020003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0" dirty="0"/>
              <a:t>Choice neighborhoods consultant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47AA29-CBEA-F242-A1AF-5517F73BAAC8}"/>
              </a:ext>
            </a:extLst>
          </p:cNvPr>
          <p:cNvSpPr/>
          <p:nvPr/>
        </p:nvSpPr>
        <p:spPr>
          <a:xfrm>
            <a:off x="253753" y="80728"/>
            <a:ext cx="84112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Oswald Medium" panose="02000603000000000000" pitchFamily="2" charset="77"/>
              </a:rPr>
              <a:t>APD Urban Planning and Management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A0F360-76E3-8D49-9427-7079D3AE3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0985" y="0"/>
            <a:ext cx="1661015" cy="9753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0F5D14-2F4E-A146-A236-6E71873F24FD}"/>
              </a:ext>
            </a:extLst>
          </p:cNvPr>
          <p:cNvSpPr/>
          <p:nvPr/>
        </p:nvSpPr>
        <p:spPr>
          <a:xfrm>
            <a:off x="7231400" y="3132627"/>
            <a:ext cx="3940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A Minority-Owned National Urban Planning Firm</a:t>
            </a:r>
          </a:p>
          <a:p>
            <a:endParaRPr lang="en-US" sz="1200" dirty="0">
              <a:solidFill>
                <a:schemeClr val="bg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Established in 1990, with Corporate Headquarters located in downtown Atlanta, Georgia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National Expertise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Multi-disciplinary Professionals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Mission: Sustainable and Equitable Neighborhood Redevelopment in Partnership with Community</a:t>
            </a:r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5DA0150A-BF2B-4A4F-BA8C-F4B39936A9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22" t="-1822" r="-1822" b="-1822"/>
          <a:stretch/>
        </p:blipFill>
        <p:spPr>
          <a:xfrm>
            <a:off x="178914" y="1073455"/>
            <a:ext cx="1170432" cy="1170432"/>
          </a:xfrm>
          <a:prstGeom prst="ellipse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B44196-4BDE-864D-92C7-CA1D517890A5}"/>
              </a:ext>
            </a:extLst>
          </p:cNvPr>
          <p:cNvSpPr/>
          <p:nvPr/>
        </p:nvSpPr>
        <p:spPr>
          <a:xfrm>
            <a:off x="283324" y="2270143"/>
            <a:ext cx="963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JESSE </a:t>
            </a:r>
          </a:p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WILES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CCE68A-ECD0-6C41-85FB-45075348CFEC}"/>
              </a:ext>
            </a:extLst>
          </p:cNvPr>
          <p:cNvSpPr txBox="1"/>
          <p:nvPr/>
        </p:nvSpPr>
        <p:spPr>
          <a:xfrm>
            <a:off x="2368880" y="2659484"/>
            <a:ext cx="182587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COO/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Project  Manager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EF6F3B-ECF6-0649-B8FC-889D5B6EB02D}"/>
              </a:ext>
            </a:extLst>
          </p:cNvPr>
          <p:cNvSpPr txBox="1"/>
          <p:nvPr/>
        </p:nvSpPr>
        <p:spPr>
          <a:xfrm>
            <a:off x="2801163" y="2270143"/>
            <a:ext cx="9763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BRIDGET</a:t>
            </a:r>
          </a:p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WILES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4133CD-E68F-EC42-9401-DF4DD484F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5082" y="1088411"/>
            <a:ext cx="1168463" cy="1168463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91C37E-4FD8-8F41-AAC4-7414DA81C93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970" b="5970"/>
          <a:stretch/>
        </p:blipFill>
        <p:spPr>
          <a:xfrm>
            <a:off x="5149197" y="1088448"/>
            <a:ext cx="1170432" cy="1170432"/>
          </a:xfrm>
          <a:prstGeom prst="ellipse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7AB12A-AE7D-A044-B0EA-1F5975AE3959}"/>
              </a:ext>
            </a:extLst>
          </p:cNvPr>
          <p:cNvSpPr/>
          <p:nvPr/>
        </p:nvSpPr>
        <p:spPr>
          <a:xfrm>
            <a:off x="5220379" y="2256874"/>
            <a:ext cx="1057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DEBORAH</a:t>
            </a:r>
          </a:p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JENSEN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E36175-1A8B-0B4E-B709-63A0754E81E1}"/>
              </a:ext>
            </a:extLst>
          </p:cNvPr>
          <p:cNvSpPr/>
          <p:nvPr/>
        </p:nvSpPr>
        <p:spPr>
          <a:xfrm>
            <a:off x="4939671" y="2653013"/>
            <a:ext cx="18258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Senior Planning &amp; Design Manager</a:t>
            </a:r>
          </a:p>
        </p:txBody>
      </p:sp>
      <p:pic>
        <p:nvPicPr>
          <p:cNvPr id="16" name="Picture Placeholder 5">
            <a:extLst>
              <a:ext uri="{FF2B5EF4-FFF2-40B4-BE49-F238E27FC236}">
                <a16:creationId xmlns:a16="http://schemas.microsoft.com/office/drawing/2014/main" id="{CC0AEEFF-464F-A64F-A043-AAC271257E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745" y="3686153"/>
            <a:ext cx="1170432" cy="1170432"/>
          </a:xfrm>
          <a:prstGeom prst="ellipse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988B786-EC0B-644D-8DDC-5DD15DAD7568}"/>
              </a:ext>
            </a:extLst>
          </p:cNvPr>
          <p:cNvSpPr/>
          <p:nvPr/>
        </p:nvSpPr>
        <p:spPr>
          <a:xfrm>
            <a:off x="178914" y="4829673"/>
            <a:ext cx="1146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STEVEN</a:t>
            </a:r>
          </a:p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GONZALES</a:t>
            </a:r>
            <a:endParaRPr lang="en-US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45ADFF-7697-3D4F-9686-297C10BDCFD0}"/>
              </a:ext>
            </a:extLst>
          </p:cNvPr>
          <p:cNvSpPr/>
          <p:nvPr/>
        </p:nvSpPr>
        <p:spPr>
          <a:xfrm>
            <a:off x="116357" y="5223940"/>
            <a:ext cx="1295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Senior Analyst</a:t>
            </a:r>
          </a:p>
        </p:txBody>
      </p:sp>
      <p:pic>
        <p:nvPicPr>
          <p:cNvPr id="19" name="Picture Placeholder 5">
            <a:extLst>
              <a:ext uri="{FF2B5EF4-FFF2-40B4-BE49-F238E27FC236}">
                <a16:creationId xmlns:a16="http://schemas.microsoft.com/office/drawing/2014/main" id="{2EC49986-9089-A44D-AE15-F378B432F7BE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5082" y="3675297"/>
            <a:ext cx="1170432" cy="1170432"/>
          </a:xfrm>
          <a:prstGeom prst="ellipse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8488E40-7FE3-D740-9809-769F81318A47}"/>
              </a:ext>
            </a:extLst>
          </p:cNvPr>
          <p:cNvSpPr/>
          <p:nvPr/>
        </p:nvSpPr>
        <p:spPr>
          <a:xfrm>
            <a:off x="2748650" y="4821416"/>
            <a:ext cx="1170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REGINALD 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Lato" charset="0"/>
                <a:ea typeface="Lato" charset="0"/>
                <a:cs typeface="Lato" charset="0"/>
              </a:rPr>
              <a:t>WHITE</a:t>
            </a:r>
            <a:endParaRPr lang="en-US" sz="1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44EB3A-D010-C141-9082-CD6368D3E012}"/>
              </a:ext>
            </a:extLst>
          </p:cNvPr>
          <p:cNvSpPr/>
          <p:nvPr/>
        </p:nvSpPr>
        <p:spPr>
          <a:xfrm>
            <a:off x="2612897" y="5243758"/>
            <a:ext cx="14419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GIS Technician/ 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Data Analyst</a:t>
            </a:r>
          </a:p>
        </p:txBody>
      </p:sp>
      <p:pic>
        <p:nvPicPr>
          <p:cNvPr id="22" name="Picture Placeholder 2">
            <a:extLst>
              <a:ext uri="{FF2B5EF4-FFF2-40B4-BE49-F238E27FC236}">
                <a16:creationId xmlns:a16="http://schemas.microsoft.com/office/drawing/2014/main" id="{8084F21A-6051-0847-B606-565A84DB04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2273" y="3675297"/>
            <a:ext cx="1170432" cy="1170432"/>
          </a:xfrm>
          <a:prstGeom prst="ellipse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F3760E1-29F5-0347-9B12-2D6F1880E7F1}"/>
              </a:ext>
            </a:extLst>
          </p:cNvPr>
          <p:cNvSpPr/>
          <p:nvPr/>
        </p:nvSpPr>
        <p:spPr>
          <a:xfrm>
            <a:off x="5059021" y="4821416"/>
            <a:ext cx="1301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CARTER</a:t>
            </a:r>
          </a:p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COLEMAN</a:t>
            </a:r>
            <a:endParaRPr lang="en-US" sz="1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0A1EC4-BA1C-604F-8356-889C87736CBD}"/>
              </a:ext>
            </a:extLst>
          </p:cNvPr>
          <p:cNvSpPr/>
          <p:nvPr/>
        </p:nvSpPr>
        <p:spPr>
          <a:xfrm>
            <a:off x="4622102" y="5223940"/>
            <a:ext cx="2172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Real Estate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Development Associate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27212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5ECB614-CD7C-6D45-B14C-5BFAE075144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10463" y="2490788"/>
            <a:ext cx="3406775" cy="1450591"/>
          </a:xfrm>
        </p:spPr>
        <p:txBody>
          <a:bodyPr>
            <a:normAutofit/>
          </a:bodyPr>
          <a:lstStyle/>
          <a:p>
            <a:r>
              <a:rPr lang="en-US" sz="2800" b="0" dirty="0"/>
              <a:t>TRANSFORMATION PLAN FOR CENTENNIAL HILL NEIGHBORHOOD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30F906-BB0B-0E41-A415-F7667E37CC6B}"/>
              </a:ext>
            </a:extLst>
          </p:cNvPr>
          <p:cNvSpPr/>
          <p:nvPr/>
        </p:nvSpPr>
        <p:spPr>
          <a:xfrm>
            <a:off x="253753" y="80728"/>
            <a:ext cx="111956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Oswald Medium" panose="02000603000000000000" pitchFamily="2" charset="77"/>
              </a:rPr>
              <a:t>HUD CHOICE NEIGHBORHOODS PURPOSE &amp; INTENT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04BDB8-A506-974C-955E-705502BC0301}"/>
              </a:ext>
            </a:extLst>
          </p:cNvPr>
          <p:cNvSpPr/>
          <p:nvPr/>
        </p:nvSpPr>
        <p:spPr>
          <a:xfrm>
            <a:off x="253753" y="879002"/>
            <a:ext cx="59794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Oswald Regular" panose="02000603000000000000" pitchFamily="2" charset="77"/>
              </a:rPr>
              <a:t>Comprehensive Neighborhood Revitalization Strategy</a:t>
            </a: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Oswald Regular" panose="02000603000000000000" pitchFamily="2" charset="77"/>
              </a:rPr>
              <a:t>Revitalize distressed public housing</a:t>
            </a: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Oswald Regular" panose="02000603000000000000" pitchFamily="2" charset="77"/>
              </a:rPr>
              <a:t>Catalyze critical improvements in the Centennial Hill neighborhood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Vacant Property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Housing – high quality, mixed-income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Businesses – economic development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Services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Schools – improve outcomes</a:t>
            </a: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8885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643914C-93C1-BC47-A911-24A18DA5D3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10463" y="2490788"/>
            <a:ext cx="3406775" cy="1450591"/>
          </a:xfrm>
        </p:spPr>
        <p:txBody>
          <a:bodyPr>
            <a:normAutofit/>
          </a:bodyPr>
          <a:lstStyle/>
          <a:p>
            <a:r>
              <a:rPr lang="en-US" sz="2800" b="0" dirty="0"/>
              <a:t>TRANSFORMATION PLAN FOR CENTENNIAL HILL NEIGHBORHOOD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3D2C19-EB99-D042-951C-38A35CB74759}"/>
              </a:ext>
            </a:extLst>
          </p:cNvPr>
          <p:cNvSpPr/>
          <p:nvPr/>
        </p:nvSpPr>
        <p:spPr>
          <a:xfrm>
            <a:off x="253753" y="80728"/>
            <a:ext cx="53383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Oswald Medium" panose="02000603000000000000" pitchFamily="2" charset="77"/>
              </a:rPr>
              <a:t>THE ROLE OF PARTNERS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640EDB-06BF-3149-ABAB-994F2D556D89}"/>
              </a:ext>
            </a:extLst>
          </p:cNvPr>
          <p:cNvSpPr/>
          <p:nvPr/>
        </p:nvSpPr>
        <p:spPr>
          <a:xfrm>
            <a:off x="253753" y="879002"/>
            <a:ext cx="597948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Oswald Regular" panose="02000603000000000000" pitchFamily="2" charset="77"/>
              </a:rPr>
              <a:t>Guide Development of Transformation Plan through Participation</a:t>
            </a:r>
            <a:endParaRPr lang="en-US" sz="2800" dirty="0">
              <a:solidFill>
                <a:schemeClr val="bg1"/>
              </a:solidFill>
              <a:latin typeface="Oswald Light" panose="02000303000000000000" pitchFamily="2" charset="77"/>
            </a:endParaRP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Oswald Regular" panose="02000603000000000000" pitchFamily="2" charset="77"/>
              </a:rPr>
              <a:t>Make a Difference in Your Community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Service provision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Civil Rights history arts &amp; culture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Blight elimination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Jobs training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Work force housing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Improved Educational Outcomes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Economic Development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  <a:latin typeface="Oswald Light" panose="02000303000000000000" pitchFamily="2" charset="77"/>
              </a:rPr>
              <a:t>Crime Reduction</a:t>
            </a:r>
          </a:p>
          <a:p>
            <a:endParaRPr lang="en-US" sz="2800" i="1" dirty="0">
              <a:solidFill>
                <a:schemeClr val="bg1"/>
              </a:solidFill>
              <a:latin typeface="OSWALD LIGHTITALIC" panose="02000603000000000000" pitchFamily="2" charset="77"/>
            </a:endParaRP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918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8A2C5A2-7323-B848-8D3D-2DEFEDB18F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10463" y="2490788"/>
            <a:ext cx="3406775" cy="3352964"/>
          </a:xfrm>
        </p:spPr>
        <p:txBody>
          <a:bodyPr>
            <a:normAutofit/>
          </a:bodyPr>
          <a:lstStyle/>
          <a:p>
            <a:r>
              <a:rPr lang="en-US" sz="2800" b="0" dirty="0"/>
              <a:t>Importance of your partnership to successful transformation plan and implementation grant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2A8B0-7767-A442-8F86-CF9F71A9567C}"/>
              </a:ext>
            </a:extLst>
          </p:cNvPr>
          <p:cNvSpPr/>
          <p:nvPr/>
        </p:nvSpPr>
        <p:spPr>
          <a:xfrm>
            <a:off x="82063" y="80728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Oswald Medium" panose="02000603000000000000" pitchFamily="2" charset="77"/>
              </a:rPr>
              <a:t>OUR REQUEST: PARTNERSHIP COMMITMENT FOR SUCCESS!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04A31C-211D-0240-A63B-7A8A55F36C61}"/>
              </a:ext>
            </a:extLst>
          </p:cNvPr>
          <p:cNvSpPr/>
          <p:nvPr/>
        </p:nvSpPr>
        <p:spPr>
          <a:xfrm>
            <a:off x="243242" y="812060"/>
            <a:ext cx="69353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swald Regular" panose="02000603000000000000" pitchFamily="2" charset="77"/>
              </a:rPr>
              <a:t>Data and Community Driven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To propose partnership solutions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swald Regular" panose="02000603000000000000" pitchFamily="2" charset="77"/>
              </a:rPr>
              <a:t>Alignment with Purpose and Priorities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</a:rPr>
              <a:t>Partner’s organizations align with MHA/City in transforming the Centennial Hill Community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swald Regular" panose="02000603000000000000" pitchFamily="2" charset="77"/>
              </a:rPr>
              <a:t>Proximity to where employees live and work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Mixed-income, mixed-use that celebrates rich history and culture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swald Regular" panose="02000603000000000000" pitchFamily="2" charset="77"/>
              </a:rPr>
              <a:t>Collaboration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</a:rPr>
              <a:t>Partners/MHA/City led initiative on policy, programs, developments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swald Regular" panose="02000603000000000000" pitchFamily="2" charset="77"/>
              </a:rPr>
              <a:t>Regular Communication – </a:t>
            </a:r>
            <a:r>
              <a:rPr lang="en-US" sz="2000" dirty="0">
                <a:solidFill>
                  <a:schemeClr val="bg1"/>
                </a:solidFill>
                <a:latin typeface="Raleway" panose="020B0003030101060003" pitchFamily="34" charset="0"/>
              </a:rPr>
              <a:t>You are our strategic partner</a:t>
            </a: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  <a:p>
            <a:endParaRPr lang="en-US" sz="2800" dirty="0">
              <a:solidFill>
                <a:schemeClr val="bg1"/>
              </a:solidFill>
              <a:latin typeface="Oswald Regular" panose="02000603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7465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3D9E870-7EA4-E743-9CDE-A39F08203939}"/>
              </a:ext>
            </a:extLst>
          </p:cNvPr>
          <p:cNvSpPr txBox="1">
            <a:spLocks/>
          </p:cNvSpPr>
          <p:nvPr/>
        </p:nvSpPr>
        <p:spPr>
          <a:xfrm>
            <a:off x="7596554" y="2514234"/>
            <a:ext cx="3406775" cy="3294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 cap="all" baseline="0">
                <a:solidFill>
                  <a:schemeClr val="bg1"/>
                </a:solidFill>
                <a:latin typeface="Oswald" panose="020003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COMMUNITY ENGAGEMENT</a:t>
            </a:r>
          </a:p>
          <a:p>
            <a:endParaRPr lang="en-US" sz="2800" dirty="0"/>
          </a:p>
          <a:p>
            <a:r>
              <a:rPr lang="en-US" sz="2800" dirty="0"/>
              <a:t>COMPARABLE PROJECTS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7F8BC6-F143-5D41-AF0B-F54203F20D4E}"/>
              </a:ext>
            </a:extLst>
          </p:cNvPr>
          <p:cNvSpPr/>
          <p:nvPr/>
        </p:nvSpPr>
        <p:spPr>
          <a:xfrm>
            <a:off x="446178" y="112255"/>
            <a:ext cx="54136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Oswald" panose="02000603000000000000" pitchFamily="2" charset="77"/>
              </a:rPr>
              <a:t>PLANNING EXPERIENCE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592F853-BF9E-D44B-A989-EED0E953B7CF}"/>
              </a:ext>
            </a:extLst>
          </p:cNvPr>
          <p:cNvSpPr/>
          <p:nvPr/>
        </p:nvSpPr>
        <p:spPr>
          <a:xfrm>
            <a:off x="195811" y="1418393"/>
            <a:ext cx="1699943" cy="1699943"/>
          </a:xfrm>
          <a:prstGeom prst="arc">
            <a:avLst>
              <a:gd name="adj1" fmla="val 10766207"/>
              <a:gd name="adj2" fmla="val 1076372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9502" t="-15928" r="-9502" b="-13436"/>
            </a:stretch>
          </a:blipFill>
          <a:ln w="698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7132" tIns="68566" rIns="137132" bIns="68566" rtlCol="0" anchor="ctr"/>
          <a:lstStyle/>
          <a:p>
            <a:pPr algn="ctr"/>
            <a:endParaRPr lang="en-US" sz="2701" dirty="0">
              <a:latin typeface="Roboto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901DA2-A4C2-4A4D-A3BA-154158E67FD9}"/>
              </a:ext>
            </a:extLst>
          </p:cNvPr>
          <p:cNvSpPr txBox="1"/>
          <p:nvPr/>
        </p:nvSpPr>
        <p:spPr>
          <a:xfrm>
            <a:off x="160642" y="3195239"/>
            <a:ext cx="1562649" cy="2340128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>
              <a:lnSpc>
                <a:spcPts val="2599"/>
              </a:lnSpc>
              <a:spcAft>
                <a:spcPts val="400"/>
              </a:spcAft>
            </a:pP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Raleway" panose="020B0003030101060003" pitchFamily="34" charset="0"/>
                <a:ea typeface="Roboto Regular" charset="0"/>
                <a:cs typeface="Roboto Regular"/>
              </a:rPr>
              <a:t>Spartanburg, SC</a:t>
            </a:r>
          </a:p>
          <a:p>
            <a:pPr algn="ctr">
              <a:lnSpc>
                <a:spcPts val="2599"/>
              </a:lnSpc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Developed neighborhood Transformation Plan for the Highland community.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0FB236-B763-FA48-BA9B-89FC359D2D90}"/>
              </a:ext>
            </a:extLst>
          </p:cNvPr>
          <p:cNvSpPr/>
          <p:nvPr/>
        </p:nvSpPr>
        <p:spPr>
          <a:xfrm>
            <a:off x="2523847" y="1494593"/>
            <a:ext cx="1700784" cy="1700784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123" t="-445" r="-23360" b="-11945"/>
            </a:stretch>
          </a:blipFill>
          <a:ln w="69850">
            <a:solidFill>
              <a:srgbClr val="D97B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32" tIns="68566" rIns="137132" bIns="68566" rtlCol="0" anchor="ctr"/>
          <a:lstStyle/>
          <a:p>
            <a:pPr algn="ctr"/>
            <a:endParaRPr lang="en-US" sz="2701" dirty="0">
              <a:latin typeface="Roboto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4A399B-968A-8749-AD59-96276D6C58AA}"/>
              </a:ext>
            </a:extLst>
          </p:cNvPr>
          <p:cNvSpPr txBox="1"/>
          <p:nvPr/>
        </p:nvSpPr>
        <p:spPr>
          <a:xfrm>
            <a:off x="2153309" y="3237156"/>
            <a:ext cx="2442139" cy="2340128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>
              <a:lnSpc>
                <a:spcPts val="2599"/>
              </a:lnSpc>
              <a:spcAft>
                <a:spcPts val="400"/>
              </a:spcAft>
            </a:pP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Augusta, GA</a:t>
            </a:r>
          </a:p>
          <a:p>
            <a:pPr algn="ctr">
              <a:lnSpc>
                <a:spcPts val="2599"/>
              </a:lnSpc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2013 APD-U received national HUD Secretary Opportunity Empowerment Awards for Laney Walker/Bethlehem Neighborhood Redevelopment Project.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2322E-6535-E448-8DCE-2609C74BB3BE}"/>
              </a:ext>
            </a:extLst>
          </p:cNvPr>
          <p:cNvSpPr txBox="1"/>
          <p:nvPr/>
        </p:nvSpPr>
        <p:spPr>
          <a:xfrm>
            <a:off x="4977569" y="3237156"/>
            <a:ext cx="2059494" cy="2340128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>
              <a:lnSpc>
                <a:spcPts val="2599"/>
              </a:lnSpc>
              <a:spcAft>
                <a:spcPts val="400"/>
              </a:spcAft>
            </a:pP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Atlanta, GA</a:t>
            </a:r>
          </a:p>
          <a:p>
            <a:pPr algn="ctr">
              <a:lnSpc>
                <a:spcPts val="2599"/>
              </a:lnSpc>
              <a:spcAft>
                <a:spcPts val="400"/>
              </a:spcAft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2017 APD-U received the Charter Award from the Congress for New Urbanism for design of the Westside Land Use Framework Plan.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903B3B9-BC4C-8748-8CCC-46515CE924D2}"/>
              </a:ext>
            </a:extLst>
          </p:cNvPr>
          <p:cNvSpPr/>
          <p:nvPr/>
        </p:nvSpPr>
        <p:spPr>
          <a:xfrm>
            <a:off x="5156924" y="1494593"/>
            <a:ext cx="1700784" cy="1700784"/>
          </a:xfrm>
          <a:prstGeom prst="arc">
            <a:avLst>
              <a:gd name="adj1" fmla="val 9151"/>
              <a:gd name="adj2" fmla="val 1"/>
            </a:avLst>
          </a:prstGeom>
          <a:blipFill>
            <a:blip r:embed="rId4"/>
            <a:stretch>
              <a:fillRect/>
            </a:stretch>
          </a:blipFill>
          <a:ln w="6985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7132" tIns="68566" rIns="137132" bIns="68566" rtlCol="0" anchor="ctr"/>
          <a:lstStyle/>
          <a:p>
            <a:pPr algn="ctr"/>
            <a:endParaRPr lang="en-US" sz="2701" dirty="0"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243144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E35F452-07E7-BA42-9AB3-00CB86E9F1FD}"/>
              </a:ext>
            </a:extLst>
          </p:cNvPr>
          <p:cNvSpPr txBox="1">
            <a:spLocks/>
          </p:cNvSpPr>
          <p:nvPr/>
        </p:nvSpPr>
        <p:spPr>
          <a:xfrm>
            <a:off x="7574585" y="2407794"/>
            <a:ext cx="3406775" cy="3294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 cap="all" baseline="0">
                <a:solidFill>
                  <a:schemeClr val="bg1"/>
                </a:solidFill>
                <a:latin typeface="Oswald" panose="020003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Community Analysis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B309A-AFF5-1D4B-8B0E-68ACC6F0B08D}"/>
              </a:ext>
            </a:extLst>
          </p:cNvPr>
          <p:cNvSpPr/>
          <p:nvPr/>
        </p:nvSpPr>
        <p:spPr>
          <a:xfrm>
            <a:off x="2063261" y="2484561"/>
            <a:ext cx="362243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Oswald Medium" panose="02000603000000000000" pitchFamily="2" charset="77"/>
              </a:rPr>
              <a:t>PEOPLE</a:t>
            </a:r>
          </a:p>
          <a:p>
            <a:endParaRPr lang="en-US" sz="2400" dirty="0">
              <a:solidFill>
                <a:schemeClr val="bg2"/>
              </a:solidFill>
              <a:latin typeface="Oswald Medium" panose="02000603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Oswald Medium" panose="02000603000000000000" pitchFamily="2" charset="77"/>
              </a:rPr>
              <a:t>HOUSING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/>
              </a:solidFill>
              <a:latin typeface="Oswald Medium" panose="02000603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Oswald Medium" panose="02000603000000000000" pitchFamily="2" charset="77"/>
              </a:rPr>
              <a:t>NEIGHBORHOOD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32F18C-3FEB-1541-BD0C-E05C2B973543}"/>
              </a:ext>
            </a:extLst>
          </p:cNvPr>
          <p:cNvSpPr/>
          <p:nvPr/>
        </p:nvSpPr>
        <p:spPr>
          <a:xfrm>
            <a:off x="150646" y="58615"/>
            <a:ext cx="79784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Oswald" panose="02000603000000000000" pitchFamily="2" charset="77"/>
              </a:rPr>
              <a:t>CENTENNIAL HILL NEIGHBORHOOD</a:t>
            </a:r>
          </a:p>
        </p:txBody>
      </p:sp>
    </p:spTree>
    <p:extLst>
      <p:ext uri="{BB962C8B-B14F-4D97-AF65-F5344CB8AC3E}">
        <p14:creationId xmlns:p14="http://schemas.microsoft.com/office/powerpoint/2010/main" val="52006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5">
            <a:extLst>
              <a:ext uri="{FF2B5EF4-FFF2-40B4-BE49-F238E27FC236}">
                <a16:creationId xmlns:a16="http://schemas.microsoft.com/office/drawing/2014/main" id="{8CCE013A-06CE-5543-854C-D3075A50B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168C076-D50A-874E-89B8-ACDC52FAA54B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977110852"/>
              </p:ext>
            </p:extLst>
          </p:nvPr>
        </p:nvGraphicFramePr>
        <p:xfrm>
          <a:off x="12738093" y="457200"/>
          <a:ext cx="8061324" cy="6417539"/>
        </p:xfrm>
        <a:graphic>
          <a:graphicData uri="http://schemas.openxmlformats.org/drawingml/2006/table">
            <a:tbl>
              <a:tblPr/>
              <a:tblGrid>
                <a:gridCol w="5240594">
                  <a:extLst>
                    <a:ext uri="{9D8B030D-6E8A-4147-A177-3AD203B41FA5}">
                      <a16:colId xmlns:a16="http://schemas.microsoft.com/office/drawing/2014/main" val="1561240619"/>
                    </a:ext>
                  </a:extLst>
                </a:gridCol>
                <a:gridCol w="1451919">
                  <a:extLst>
                    <a:ext uri="{9D8B030D-6E8A-4147-A177-3AD203B41FA5}">
                      <a16:colId xmlns:a16="http://schemas.microsoft.com/office/drawing/2014/main" val="1261551929"/>
                    </a:ext>
                  </a:extLst>
                </a:gridCol>
                <a:gridCol w="1368811">
                  <a:extLst>
                    <a:ext uri="{9D8B030D-6E8A-4147-A177-3AD203B41FA5}">
                      <a16:colId xmlns:a16="http://schemas.microsoft.com/office/drawing/2014/main" val="1561912798"/>
                    </a:ext>
                  </a:extLst>
                </a:gridCol>
              </a:tblGrid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Demographic Category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Centennial Hill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Montgomery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645043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 Characteristics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19071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Square miles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162.3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564359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Acres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103,872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22686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Population Characteristics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537186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Population (2010)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2,944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205,700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821582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Population (2021)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3,063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206,664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2103744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Households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82,543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96888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Age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22.3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27014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Below 18 Years of Age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429257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Above 65 Years of Age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706096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Household size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140174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White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20416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Black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17278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Indian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923442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Asian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857099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Pacific Islander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222514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 Other Race Alone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038871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Two or More Races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572119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Hispanic Origin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59056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Income 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33472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Household Income 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$15,658 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$51,085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693760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Household Income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$32,001 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$70,582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252252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Housing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66519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Homeowner Property Value 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$89,375 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$144,000 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757844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Owner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50.7%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07044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Renter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59.8%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36.3%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697132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Vacancy Rate 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245203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Education and Employment 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397497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Less than 9th Grade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871437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9th - 12th Grade, No Diploma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907930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School Graduate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661503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GED/Alternative Credential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078795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 College, No Degree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411831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Associate Degree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04829"/>
                  </a:ext>
                </a:extLst>
              </a:tr>
              <a:tr h="147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Bachelor's Degree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368528"/>
                  </a:ext>
                </a:extLst>
              </a:tr>
              <a:tr h="15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Graduate/Professional Degree</a:t>
                      </a:r>
                    </a:p>
                  </a:txBody>
                  <a:tcPr marL="5807" marR="5807" marT="58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5807" marR="5807" marT="58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12534"/>
                  </a:ext>
                </a:extLst>
              </a:tr>
            </a:tbl>
          </a:graphicData>
        </a:graphic>
      </p:graphicFrame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C38593-69FD-2C47-99F0-B172C17F4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What makes the Centennial Hill community different?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BE2AC-B65B-4F01-B067-F3F24729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D91FD2-15E2-3441-9BA6-F1A147FD7852}"/>
              </a:ext>
            </a:extLst>
          </p:cNvPr>
          <p:cNvSpPr/>
          <p:nvPr/>
        </p:nvSpPr>
        <p:spPr>
          <a:xfrm>
            <a:off x="3960539" y="300867"/>
            <a:ext cx="2395291" cy="2768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701D73-1649-1741-A3F3-0F9D4AEDB0C2}"/>
              </a:ext>
            </a:extLst>
          </p:cNvPr>
          <p:cNvSpPr/>
          <p:nvPr/>
        </p:nvSpPr>
        <p:spPr>
          <a:xfrm>
            <a:off x="3960539" y="3437016"/>
            <a:ext cx="2395291" cy="2768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098717-E9CF-7349-B89E-E8EE7A4FEF52}"/>
              </a:ext>
            </a:extLst>
          </p:cNvPr>
          <p:cNvSpPr/>
          <p:nvPr/>
        </p:nvSpPr>
        <p:spPr>
          <a:xfrm>
            <a:off x="6754766" y="300867"/>
            <a:ext cx="2395291" cy="27689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710302-269E-9C4D-8D0E-4C238D148C31}"/>
              </a:ext>
            </a:extLst>
          </p:cNvPr>
          <p:cNvSpPr/>
          <p:nvPr/>
        </p:nvSpPr>
        <p:spPr>
          <a:xfrm>
            <a:off x="6754766" y="3437016"/>
            <a:ext cx="2395291" cy="2768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173641-4B4E-A94A-868A-389EFCE98A8C}"/>
              </a:ext>
            </a:extLst>
          </p:cNvPr>
          <p:cNvSpPr/>
          <p:nvPr/>
        </p:nvSpPr>
        <p:spPr>
          <a:xfrm>
            <a:off x="9524146" y="300867"/>
            <a:ext cx="2395291" cy="2768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F2F23FE-9945-0540-A369-AB0F0C8BCCEA}"/>
              </a:ext>
            </a:extLst>
          </p:cNvPr>
          <p:cNvSpPr/>
          <p:nvPr/>
        </p:nvSpPr>
        <p:spPr>
          <a:xfrm>
            <a:off x="9524146" y="3437016"/>
            <a:ext cx="2395291" cy="2768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E8D6F72-1C36-3C47-A15F-C9F49A0188C0}"/>
              </a:ext>
            </a:extLst>
          </p:cNvPr>
          <p:cNvSpPr/>
          <p:nvPr/>
        </p:nvSpPr>
        <p:spPr>
          <a:xfrm>
            <a:off x="4928812" y="673743"/>
            <a:ext cx="450317" cy="996905"/>
          </a:xfrm>
          <a:custGeom>
            <a:avLst/>
            <a:gdLst>
              <a:gd name="connsiteX0" fmla="*/ 450317 w 450317"/>
              <a:gd name="connsiteY0" fmla="*/ 86687 h 996905"/>
              <a:gd name="connsiteX1" fmla="*/ 374466 w 450317"/>
              <a:gd name="connsiteY1" fmla="*/ 0 h 996905"/>
              <a:gd name="connsiteX2" fmla="*/ 298614 w 450317"/>
              <a:gd name="connsiteY2" fmla="*/ 86687 h 996905"/>
              <a:gd name="connsiteX3" fmla="*/ 363630 w 450317"/>
              <a:gd name="connsiteY3" fmla="*/ 192988 h 996905"/>
              <a:gd name="connsiteX4" fmla="*/ 363630 w 450317"/>
              <a:gd name="connsiteY4" fmla="*/ 195047 h 996905"/>
              <a:gd name="connsiteX5" fmla="*/ 374466 w 450317"/>
              <a:gd name="connsiteY5" fmla="*/ 273824 h 996905"/>
              <a:gd name="connsiteX6" fmla="*/ 385302 w 450317"/>
              <a:gd name="connsiteY6" fmla="*/ 346750 h 996905"/>
              <a:gd name="connsiteX7" fmla="*/ 374466 w 450317"/>
              <a:gd name="connsiteY7" fmla="*/ 419675 h 996905"/>
              <a:gd name="connsiteX8" fmla="*/ 368073 w 450317"/>
              <a:gd name="connsiteY8" fmla="*/ 444923 h 996905"/>
              <a:gd name="connsiteX9" fmla="*/ 350627 w 450317"/>
              <a:gd name="connsiteY9" fmla="*/ 454242 h 996905"/>
              <a:gd name="connsiteX10" fmla="*/ 235224 w 450317"/>
              <a:gd name="connsiteY10" fmla="*/ 574304 h 996905"/>
              <a:gd name="connsiteX11" fmla="*/ 160781 w 450317"/>
              <a:gd name="connsiteY11" fmla="*/ 574304 h 996905"/>
              <a:gd name="connsiteX12" fmla="*/ 56756 w 450317"/>
              <a:gd name="connsiteY12" fmla="*/ 644738 h 996905"/>
              <a:gd name="connsiteX13" fmla="*/ 2577 w 450317"/>
              <a:gd name="connsiteY13" fmla="*/ 772927 h 996905"/>
              <a:gd name="connsiteX14" fmla="*/ 19806 w 450317"/>
              <a:gd name="connsiteY14" fmla="*/ 815512 h 996905"/>
              <a:gd name="connsiteX15" fmla="*/ 32484 w 450317"/>
              <a:gd name="connsiteY15" fmla="*/ 818113 h 996905"/>
              <a:gd name="connsiteX16" fmla="*/ 62391 w 450317"/>
              <a:gd name="connsiteY16" fmla="*/ 798391 h 996905"/>
              <a:gd name="connsiteX17" fmla="*/ 98150 w 450317"/>
              <a:gd name="connsiteY17" fmla="*/ 714413 h 996905"/>
              <a:gd name="connsiteX18" fmla="*/ 98150 w 450317"/>
              <a:gd name="connsiteY18" fmla="*/ 996905 h 996905"/>
              <a:gd name="connsiteX19" fmla="*/ 163165 w 450317"/>
              <a:gd name="connsiteY19" fmla="*/ 996905 h 996905"/>
              <a:gd name="connsiteX20" fmla="*/ 163165 w 450317"/>
              <a:gd name="connsiteY20" fmla="*/ 801859 h 996905"/>
              <a:gd name="connsiteX21" fmla="*/ 195673 w 450317"/>
              <a:gd name="connsiteY21" fmla="*/ 801859 h 996905"/>
              <a:gd name="connsiteX22" fmla="*/ 195673 w 450317"/>
              <a:gd name="connsiteY22" fmla="*/ 996905 h 996905"/>
              <a:gd name="connsiteX23" fmla="*/ 260689 w 450317"/>
              <a:gd name="connsiteY23" fmla="*/ 996905 h 996905"/>
              <a:gd name="connsiteX24" fmla="*/ 260689 w 450317"/>
              <a:gd name="connsiteY24" fmla="*/ 641595 h 996905"/>
              <a:gd name="connsiteX25" fmla="*/ 397871 w 450317"/>
              <a:gd name="connsiteY25" fmla="*/ 499320 h 996905"/>
              <a:gd name="connsiteX26" fmla="*/ 397005 w 450317"/>
              <a:gd name="connsiteY26" fmla="*/ 453375 h 996905"/>
              <a:gd name="connsiteX27" fmla="*/ 389853 w 450317"/>
              <a:gd name="connsiteY27" fmla="*/ 448282 h 996905"/>
              <a:gd name="connsiteX28" fmla="*/ 395704 w 450317"/>
              <a:gd name="connsiteY28" fmla="*/ 425527 h 996905"/>
              <a:gd name="connsiteX29" fmla="*/ 406540 w 450317"/>
              <a:gd name="connsiteY29" fmla="*/ 346750 h 996905"/>
              <a:gd name="connsiteX30" fmla="*/ 395704 w 450317"/>
              <a:gd name="connsiteY30" fmla="*/ 267972 h 996905"/>
              <a:gd name="connsiteX31" fmla="*/ 384868 w 450317"/>
              <a:gd name="connsiteY31" fmla="*/ 195047 h 996905"/>
              <a:gd name="connsiteX32" fmla="*/ 384868 w 450317"/>
              <a:gd name="connsiteY32" fmla="*/ 192988 h 996905"/>
              <a:gd name="connsiteX33" fmla="*/ 450317 w 450317"/>
              <a:gd name="connsiteY33" fmla="*/ 86687 h 99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0317" h="996905">
                <a:moveTo>
                  <a:pt x="450317" y="86687"/>
                </a:moveTo>
                <a:cubicBezTo>
                  <a:pt x="450317" y="38793"/>
                  <a:pt x="416401" y="0"/>
                  <a:pt x="374466" y="0"/>
                </a:cubicBezTo>
                <a:cubicBezTo>
                  <a:pt x="332531" y="0"/>
                  <a:pt x="298614" y="38793"/>
                  <a:pt x="298614" y="86687"/>
                </a:cubicBezTo>
                <a:cubicBezTo>
                  <a:pt x="298614" y="130031"/>
                  <a:pt x="333398" y="182477"/>
                  <a:pt x="363630" y="192988"/>
                </a:cubicBezTo>
                <a:cubicBezTo>
                  <a:pt x="363579" y="193673"/>
                  <a:pt x="363579" y="194362"/>
                  <a:pt x="363630" y="195047"/>
                </a:cubicBezTo>
                <a:cubicBezTo>
                  <a:pt x="362962" y="221718"/>
                  <a:pt x="366622" y="248323"/>
                  <a:pt x="374466" y="273824"/>
                </a:cubicBezTo>
                <a:cubicBezTo>
                  <a:pt x="381999" y="297387"/>
                  <a:pt x="385658" y="322015"/>
                  <a:pt x="385302" y="346750"/>
                </a:cubicBezTo>
                <a:cubicBezTo>
                  <a:pt x="385658" y="371485"/>
                  <a:pt x="381999" y="396113"/>
                  <a:pt x="374466" y="419675"/>
                </a:cubicBezTo>
                <a:cubicBezTo>
                  <a:pt x="372190" y="427477"/>
                  <a:pt x="369915" y="435496"/>
                  <a:pt x="368073" y="444923"/>
                </a:cubicBezTo>
                <a:cubicBezTo>
                  <a:pt x="361414" y="446092"/>
                  <a:pt x="355301" y="449357"/>
                  <a:pt x="350627" y="454242"/>
                </a:cubicBezTo>
                <a:lnTo>
                  <a:pt x="235224" y="574304"/>
                </a:lnTo>
                <a:lnTo>
                  <a:pt x="160781" y="574304"/>
                </a:lnTo>
                <a:cubicBezTo>
                  <a:pt x="109961" y="578097"/>
                  <a:pt x="67051" y="618406"/>
                  <a:pt x="56756" y="644738"/>
                </a:cubicBezTo>
                <a:cubicBezTo>
                  <a:pt x="54156" y="651564"/>
                  <a:pt x="22948" y="725140"/>
                  <a:pt x="2577" y="772927"/>
                </a:cubicBezTo>
                <a:cubicBezTo>
                  <a:pt x="-4410" y="789444"/>
                  <a:pt x="3300" y="808500"/>
                  <a:pt x="19806" y="815512"/>
                </a:cubicBezTo>
                <a:cubicBezTo>
                  <a:pt x="23801" y="817264"/>
                  <a:pt x="28121" y="818150"/>
                  <a:pt x="32484" y="818113"/>
                </a:cubicBezTo>
                <a:cubicBezTo>
                  <a:pt x="45502" y="818120"/>
                  <a:pt x="57270" y="810360"/>
                  <a:pt x="62391" y="798391"/>
                </a:cubicBezTo>
                <a:lnTo>
                  <a:pt x="98150" y="714413"/>
                </a:lnTo>
                <a:lnTo>
                  <a:pt x="98150" y="996905"/>
                </a:lnTo>
                <a:lnTo>
                  <a:pt x="163165" y="996905"/>
                </a:lnTo>
                <a:lnTo>
                  <a:pt x="163165" y="801859"/>
                </a:lnTo>
                <a:lnTo>
                  <a:pt x="195673" y="801859"/>
                </a:lnTo>
                <a:lnTo>
                  <a:pt x="195673" y="996905"/>
                </a:lnTo>
                <a:lnTo>
                  <a:pt x="260689" y="996905"/>
                </a:lnTo>
                <a:lnTo>
                  <a:pt x="260689" y="641595"/>
                </a:lnTo>
                <a:lnTo>
                  <a:pt x="397871" y="499320"/>
                </a:lnTo>
                <a:cubicBezTo>
                  <a:pt x="410311" y="486390"/>
                  <a:pt x="409923" y="465827"/>
                  <a:pt x="397005" y="453375"/>
                </a:cubicBezTo>
                <a:cubicBezTo>
                  <a:pt x="394862" y="451362"/>
                  <a:pt x="392456" y="449649"/>
                  <a:pt x="389853" y="448282"/>
                </a:cubicBezTo>
                <a:cubicBezTo>
                  <a:pt x="391587" y="440155"/>
                  <a:pt x="393645" y="432895"/>
                  <a:pt x="395704" y="425527"/>
                </a:cubicBezTo>
                <a:cubicBezTo>
                  <a:pt x="403548" y="400026"/>
                  <a:pt x="407208" y="373421"/>
                  <a:pt x="406540" y="346750"/>
                </a:cubicBezTo>
                <a:cubicBezTo>
                  <a:pt x="407208" y="320078"/>
                  <a:pt x="403548" y="293474"/>
                  <a:pt x="395704" y="267972"/>
                </a:cubicBezTo>
                <a:cubicBezTo>
                  <a:pt x="388171" y="244410"/>
                  <a:pt x="384512" y="219782"/>
                  <a:pt x="384868" y="195047"/>
                </a:cubicBezTo>
                <a:cubicBezTo>
                  <a:pt x="384919" y="194362"/>
                  <a:pt x="384919" y="193673"/>
                  <a:pt x="384868" y="192988"/>
                </a:cubicBezTo>
                <a:cubicBezTo>
                  <a:pt x="415534" y="182477"/>
                  <a:pt x="450317" y="130031"/>
                  <a:pt x="450317" y="86687"/>
                </a:cubicBezTo>
                <a:close/>
              </a:path>
            </a:pathLst>
          </a:custGeom>
          <a:solidFill>
            <a:schemeClr val="bg2"/>
          </a:solidFill>
          <a:ln w="108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3E3E36F-7D0F-8743-9966-E67810607F4A}"/>
              </a:ext>
            </a:extLst>
          </p:cNvPr>
          <p:cNvSpPr/>
          <p:nvPr/>
        </p:nvSpPr>
        <p:spPr>
          <a:xfrm>
            <a:off x="5026962" y="1063837"/>
            <a:ext cx="162538" cy="162538"/>
          </a:xfrm>
          <a:custGeom>
            <a:avLst/>
            <a:gdLst>
              <a:gd name="connsiteX0" fmla="*/ 162539 w 162538"/>
              <a:gd name="connsiteY0" fmla="*/ 81269 h 162538"/>
              <a:gd name="connsiteX1" fmla="*/ 81269 w 162538"/>
              <a:gd name="connsiteY1" fmla="*/ 162539 h 162538"/>
              <a:gd name="connsiteX2" fmla="*/ 0 w 162538"/>
              <a:gd name="connsiteY2" fmla="*/ 81269 h 162538"/>
              <a:gd name="connsiteX3" fmla="*/ 81269 w 162538"/>
              <a:gd name="connsiteY3" fmla="*/ 0 h 162538"/>
              <a:gd name="connsiteX4" fmla="*/ 162539 w 162538"/>
              <a:gd name="connsiteY4" fmla="*/ 81269 h 16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538" h="162538">
                <a:moveTo>
                  <a:pt x="162539" y="81269"/>
                </a:moveTo>
                <a:cubicBezTo>
                  <a:pt x="162539" y="126153"/>
                  <a:pt x="126153" y="162539"/>
                  <a:pt x="81269" y="162539"/>
                </a:cubicBezTo>
                <a:cubicBezTo>
                  <a:pt x="36386" y="162539"/>
                  <a:pt x="0" y="126153"/>
                  <a:pt x="0" y="81269"/>
                </a:cubicBezTo>
                <a:cubicBezTo>
                  <a:pt x="0" y="36386"/>
                  <a:pt x="36386" y="0"/>
                  <a:pt x="81269" y="0"/>
                </a:cubicBezTo>
                <a:cubicBezTo>
                  <a:pt x="126153" y="0"/>
                  <a:pt x="162539" y="36386"/>
                  <a:pt x="162539" y="81269"/>
                </a:cubicBezTo>
                <a:close/>
              </a:path>
            </a:pathLst>
          </a:custGeom>
          <a:solidFill>
            <a:schemeClr val="bg2"/>
          </a:solidFill>
          <a:ln w="108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1FE27D-BD73-394F-A108-8B1448974102}"/>
              </a:ext>
            </a:extLst>
          </p:cNvPr>
          <p:cNvSpPr txBox="1"/>
          <p:nvPr/>
        </p:nvSpPr>
        <p:spPr>
          <a:xfrm>
            <a:off x="4131357" y="1868369"/>
            <a:ext cx="2053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Centennial Hill has 10% more population below 18 years old compared to the city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1049271-4572-9741-B3F5-83964858512D}"/>
              </a:ext>
            </a:extLst>
          </p:cNvPr>
          <p:cNvGrpSpPr/>
          <p:nvPr/>
        </p:nvGrpSpPr>
        <p:grpSpPr>
          <a:xfrm>
            <a:off x="7541762" y="800100"/>
            <a:ext cx="821298" cy="914400"/>
            <a:chOff x="7529006" y="457200"/>
            <a:chExt cx="821298" cy="914400"/>
          </a:xfrm>
        </p:grpSpPr>
        <p:pic>
          <p:nvPicPr>
            <p:cNvPr id="32" name="Graphic 31" descr="Gender outline">
              <a:extLst>
                <a:ext uri="{FF2B5EF4-FFF2-40B4-BE49-F238E27FC236}">
                  <a16:creationId xmlns:a16="http://schemas.microsoft.com/office/drawing/2014/main" id="{D62B64EE-2570-5C40-81E9-6936338FE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56487"/>
            <a:stretch/>
          </p:blipFill>
          <p:spPr>
            <a:xfrm>
              <a:off x="7952411" y="457200"/>
              <a:ext cx="397893" cy="914400"/>
            </a:xfrm>
            <a:prstGeom prst="rect">
              <a:avLst/>
            </a:prstGeom>
          </p:spPr>
        </p:pic>
        <p:pic>
          <p:nvPicPr>
            <p:cNvPr id="34" name="Graphic 33" descr="Gender with solid fill">
              <a:extLst>
                <a:ext uri="{FF2B5EF4-FFF2-40B4-BE49-F238E27FC236}">
                  <a16:creationId xmlns:a16="http://schemas.microsoft.com/office/drawing/2014/main" id="{741E0F8A-2C56-8A45-B891-D614C1343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51093"/>
            <a:stretch/>
          </p:blipFill>
          <p:spPr>
            <a:xfrm>
              <a:off x="7529006" y="457200"/>
              <a:ext cx="447209" cy="914400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7C6D4B7-9F3F-1044-9310-9CB2EDE1D3EA}"/>
              </a:ext>
            </a:extLst>
          </p:cNvPr>
          <p:cNvSpPr txBox="1"/>
          <p:nvPr/>
        </p:nvSpPr>
        <p:spPr>
          <a:xfrm>
            <a:off x="7014078" y="1868369"/>
            <a:ext cx="20536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97% of residents are Black compared to 61% for the city </a:t>
            </a:r>
          </a:p>
        </p:txBody>
      </p:sp>
      <p:pic>
        <p:nvPicPr>
          <p:cNvPr id="38" name="Graphic 37" descr="Dollar with solid fill">
            <a:extLst>
              <a:ext uri="{FF2B5EF4-FFF2-40B4-BE49-F238E27FC236}">
                <a16:creationId xmlns:a16="http://schemas.microsoft.com/office/drawing/2014/main" id="{18129735-0A33-5749-A214-FA7E96BAB3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64591" y="714996"/>
            <a:ext cx="914400" cy="9144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DD2EAA4-7363-3F4C-AE23-0D1C6F653B23}"/>
              </a:ext>
            </a:extLst>
          </p:cNvPr>
          <p:cNvSpPr txBox="1"/>
          <p:nvPr/>
        </p:nvSpPr>
        <p:spPr>
          <a:xfrm>
            <a:off x="9761333" y="1787190"/>
            <a:ext cx="20536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average household income for the neighborhood is $38,500, less than the city average</a:t>
            </a:r>
          </a:p>
        </p:txBody>
      </p:sp>
      <p:pic>
        <p:nvPicPr>
          <p:cNvPr id="41" name="Graphic 40" descr="House with solid fill">
            <a:extLst>
              <a:ext uri="{FF2B5EF4-FFF2-40B4-BE49-F238E27FC236}">
                <a16:creationId xmlns:a16="http://schemas.microsoft.com/office/drawing/2014/main" id="{915514E9-51A5-0C4A-9BB1-4D6AF93DED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88957" y="4008550"/>
            <a:ext cx="914400" cy="9144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C62B31B-F222-3F4C-8A09-E302937D9327}"/>
              </a:ext>
            </a:extLst>
          </p:cNvPr>
          <p:cNvSpPr txBox="1"/>
          <p:nvPr/>
        </p:nvSpPr>
        <p:spPr>
          <a:xfrm>
            <a:off x="4180727" y="5017430"/>
            <a:ext cx="2053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65% of households in Centennial Hill live below the poverty level</a:t>
            </a:r>
          </a:p>
        </p:txBody>
      </p:sp>
      <p:pic>
        <p:nvPicPr>
          <p:cNvPr id="44" name="Graphic 43" descr="Upward trend with solid fill">
            <a:extLst>
              <a:ext uri="{FF2B5EF4-FFF2-40B4-BE49-F238E27FC236}">
                <a16:creationId xmlns:a16="http://schemas.microsoft.com/office/drawing/2014/main" id="{96F1F4A6-88D9-754B-994F-C6E4EE4ACB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48660" y="4103030"/>
            <a:ext cx="914400" cy="9144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7B4A38C-0CE3-A042-A11C-8375172977AE}"/>
              </a:ext>
            </a:extLst>
          </p:cNvPr>
          <p:cNvSpPr txBox="1"/>
          <p:nvPr/>
        </p:nvSpPr>
        <p:spPr>
          <a:xfrm>
            <a:off x="6962144" y="5023473"/>
            <a:ext cx="2053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There has been a slight population increase in Centennial Hill since 2000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F6A015-FB3C-F04B-BB52-520B433EC4D6}"/>
              </a:ext>
            </a:extLst>
          </p:cNvPr>
          <p:cNvSpPr txBox="1"/>
          <p:nvPr/>
        </p:nvSpPr>
        <p:spPr>
          <a:xfrm>
            <a:off x="9761332" y="5130324"/>
            <a:ext cx="2053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unemployment rate for Centennial Hill is 3% higher than the city rate</a:t>
            </a:r>
          </a:p>
        </p:txBody>
      </p:sp>
      <p:pic>
        <p:nvPicPr>
          <p:cNvPr id="48" name="Graphic 47" descr="Construction worker female with solid fill">
            <a:extLst>
              <a:ext uri="{FF2B5EF4-FFF2-40B4-BE49-F238E27FC236}">
                <a16:creationId xmlns:a16="http://schemas.microsoft.com/office/drawing/2014/main" id="{3FE26D41-4C98-E249-A249-D59A696EF2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0172" y="4192849"/>
            <a:ext cx="914400" cy="9144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112F30A-6DF3-424C-BC98-10D62168B238}"/>
              </a:ext>
            </a:extLst>
          </p:cNvPr>
          <p:cNvSpPr txBox="1"/>
          <p:nvPr/>
        </p:nvSpPr>
        <p:spPr>
          <a:xfrm>
            <a:off x="3960539" y="6495294"/>
            <a:ext cx="64495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ESRI Community Analyst, APD Urban Planning and Management </a:t>
            </a:r>
          </a:p>
        </p:txBody>
      </p:sp>
    </p:spTree>
    <p:extLst>
      <p:ext uri="{BB962C8B-B14F-4D97-AF65-F5344CB8AC3E}">
        <p14:creationId xmlns:p14="http://schemas.microsoft.com/office/powerpoint/2010/main" val="145878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BE2AC-B65B-4F01-B067-F3F24729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8CCE013A-06CE-5543-854C-D3075A50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365125"/>
            <a:ext cx="11485682" cy="1325563"/>
          </a:xfrm>
        </p:spPr>
        <p:txBody>
          <a:bodyPr/>
          <a:lstStyle/>
          <a:p>
            <a:r>
              <a:rPr lang="en-US" dirty="0"/>
              <a:t>Employment &amp; education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EC51D3-B78A-544F-9752-692E090B4618}"/>
              </a:ext>
            </a:extLst>
          </p:cNvPr>
          <p:cNvSpPr txBox="1"/>
          <p:nvPr/>
        </p:nvSpPr>
        <p:spPr>
          <a:xfrm>
            <a:off x="272563" y="6492875"/>
            <a:ext cx="64495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ESRI Community Analyst, APD Urban Planning and Management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8534AE-E1C5-6944-B006-2216E5162EEA}"/>
              </a:ext>
            </a:extLst>
          </p:cNvPr>
          <p:cNvSpPr/>
          <p:nvPr/>
        </p:nvSpPr>
        <p:spPr>
          <a:xfrm>
            <a:off x="443381" y="4796465"/>
            <a:ext cx="5290051" cy="1376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3ECDD5-3833-6347-ABD6-1A7E9F99DFFA}"/>
              </a:ext>
            </a:extLst>
          </p:cNvPr>
          <p:cNvSpPr/>
          <p:nvPr/>
        </p:nvSpPr>
        <p:spPr>
          <a:xfrm>
            <a:off x="6629387" y="4796465"/>
            <a:ext cx="5119232" cy="1370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5AB34F-0ABE-D546-8D67-D778EF97B742}"/>
              </a:ext>
            </a:extLst>
          </p:cNvPr>
          <p:cNvSpPr txBox="1"/>
          <p:nvPr/>
        </p:nvSpPr>
        <p:spPr>
          <a:xfrm>
            <a:off x="775890" y="5007809"/>
            <a:ext cx="4461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28% of Centennial Hill residents have obtained a high school degree, while 8% have received a bachelor’s degree and 8% a graduate or professional degree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7EFCCB-A2E0-A44E-8C09-20796DF4473D}"/>
              </a:ext>
            </a:extLst>
          </p:cNvPr>
          <p:cNvSpPr txBox="1"/>
          <p:nvPr/>
        </p:nvSpPr>
        <p:spPr>
          <a:xfrm>
            <a:off x="6924325" y="5220247"/>
            <a:ext cx="4491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69.1% of Centennial Hill residents that are employed work in the service industry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EC5ACB6-7234-ED42-860B-966276829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370958"/>
              </p:ext>
            </p:extLst>
          </p:nvPr>
        </p:nvGraphicFramePr>
        <p:xfrm>
          <a:off x="6884217" y="150774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F89FCB7-A152-6E4E-96B9-9F66CC6DB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802333"/>
              </p:ext>
            </p:extLst>
          </p:nvPr>
        </p:nvGraphicFramePr>
        <p:xfrm>
          <a:off x="433754" y="1449158"/>
          <a:ext cx="5290051" cy="31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912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822CD0-93FF-9A49-B4C6-C8124F299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housing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D207234-781F-2248-9AF4-78BF9D7E6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01943-75FC-BB47-8E13-274B3449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483A5114-49E8-1C46-84C3-2CD456977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42" b="14421"/>
          <a:stretch/>
        </p:blipFill>
        <p:spPr>
          <a:xfrm>
            <a:off x="0" y="-1"/>
            <a:ext cx="5064369" cy="6868651"/>
          </a:xfrm>
          <a:prstGeom prst="rect">
            <a:avLst/>
          </a:prstGeom>
        </p:spPr>
      </p:pic>
      <p:sp>
        <p:nvSpPr>
          <p:cNvPr id="13" name="Title 5">
            <a:extLst>
              <a:ext uri="{FF2B5EF4-FFF2-40B4-BE49-F238E27FC236}">
                <a16:creationId xmlns:a16="http://schemas.microsoft.com/office/drawing/2014/main" id="{9ED20F54-21AC-D848-B839-F21367B50626}"/>
              </a:ext>
            </a:extLst>
          </p:cNvPr>
          <p:cNvSpPr txBox="1">
            <a:spLocks/>
          </p:cNvSpPr>
          <p:nvPr/>
        </p:nvSpPr>
        <p:spPr>
          <a:xfrm>
            <a:off x="5693935" y="405012"/>
            <a:ext cx="6381521" cy="6430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bg1"/>
                </a:solidFill>
                <a:latin typeface="Oswald" panose="02000303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housing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1B7A2A-3CA8-E347-B7F6-1C2321CCBA62}"/>
              </a:ext>
            </a:extLst>
          </p:cNvPr>
          <p:cNvSpPr/>
          <p:nvPr/>
        </p:nvSpPr>
        <p:spPr>
          <a:xfrm>
            <a:off x="5849815" y="1306289"/>
            <a:ext cx="2637693" cy="23061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E5719E-D04A-474C-8A29-01E93BDE6EE7}"/>
              </a:ext>
            </a:extLst>
          </p:cNvPr>
          <p:cNvSpPr/>
          <p:nvPr/>
        </p:nvSpPr>
        <p:spPr>
          <a:xfrm>
            <a:off x="5849815" y="3901307"/>
            <a:ext cx="2637693" cy="23588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630691-ACC8-5440-A7AD-AE484B63E2F8}"/>
              </a:ext>
            </a:extLst>
          </p:cNvPr>
          <p:cNvSpPr/>
          <p:nvPr/>
        </p:nvSpPr>
        <p:spPr>
          <a:xfrm>
            <a:off x="8644042" y="1306288"/>
            <a:ext cx="2637693" cy="23061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228ABD-5365-B344-958A-E20ACA2D675D}"/>
              </a:ext>
            </a:extLst>
          </p:cNvPr>
          <p:cNvSpPr/>
          <p:nvPr/>
        </p:nvSpPr>
        <p:spPr>
          <a:xfrm>
            <a:off x="8644042" y="3901308"/>
            <a:ext cx="2637693" cy="23588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E96E0E-3FFB-6649-B55A-33334A04AE38}"/>
              </a:ext>
            </a:extLst>
          </p:cNvPr>
          <p:cNvSpPr txBox="1"/>
          <p:nvPr/>
        </p:nvSpPr>
        <p:spPr>
          <a:xfrm>
            <a:off x="6074622" y="2197760"/>
            <a:ext cx="2203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73% of occupied housing units are rental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F7EAEF-057B-3942-A4E1-E6416C6F9485}"/>
              </a:ext>
            </a:extLst>
          </p:cNvPr>
          <p:cNvSpPr txBox="1"/>
          <p:nvPr/>
        </p:nvSpPr>
        <p:spPr>
          <a:xfrm>
            <a:off x="8871943" y="2197760"/>
            <a:ext cx="2181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46% of rental units are subsidized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F1DAB3-7B5D-0B41-A009-1B62C9ECEF30}"/>
              </a:ext>
            </a:extLst>
          </p:cNvPr>
          <p:cNvSpPr txBox="1"/>
          <p:nvPr/>
        </p:nvSpPr>
        <p:spPr>
          <a:xfrm>
            <a:off x="6096000" y="4597605"/>
            <a:ext cx="2261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The vacancy rate for Centennial Hill  is 21.4%, almost twice as the city’s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19DB56-B0F2-C14C-BC47-24DEE6583502}"/>
              </a:ext>
            </a:extLst>
          </p:cNvPr>
          <p:cNvSpPr txBox="1"/>
          <p:nvPr/>
        </p:nvSpPr>
        <p:spPr>
          <a:xfrm>
            <a:off x="8884695" y="4597605"/>
            <a:ext cx="2196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Most of the occupied housing stock(76.5%) was built in 1999 or before</a:t>
            </a:r>
          </a:p>
        </p:txBody>
      </p:sp>
    </p:spTree>
    <p:extLst>
      <p:ext uri="{BB962C8B-B14F-4D97-AF65-F5344CB8AC3E}">
        <p14:creationId xmlns:p14="http://schemas.microsoft.com/office/powerpoint/2010/main" val="227022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822CD0-93FF-9A49-B4C6-C8124F29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70" y="-48863"/>
            <a:ext cx="4591946" cy="1325563"/>
          </a:xfrm>
        </p:spPr>
        <p:txBody>
          <a:bodyPr/>
          <a:lstStyle/>
          <a:p>
            <a:r>
              <a:rPr lang="en-US" dirty="0"/>
              <a:t>NEIGHBORHOOD: Land Use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64EF35-156A-F745-823D-2F27E926B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88" y="3671724"/>
            <a:ext cx="4591947" cy="2505238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+mj-lt"/>
              </a:rPr>
              <a:t>298 parcels or 33% of Centennial Hill is undeveloped. </a:t>
            </a:r>
          </a:p>
          <a:p>
            <a:pPr lvl="0"/>
            <a:r>
              <a:rPr lang="en-US" sz="2000" dirty="0">
                <a:latin typeface="+mj-lt"/>
              </a:rPr>
              <a:t>56.93 acres are undeveloped </a:t>
            </a:r>
          </a:p>
          <a:p>
            <a:pPr lvl="0"/>
            <a:r>
              <a:rPr lang="en-US" sz="2000" dirty="0">
                <a:latin typeface="+mj-lt"/>
              </a:rPr>
              <a:t>85% of all housing options are single family </a:t>
            </a:r>
          </a:p>
          <a:p>
            <a:pPr lvl="0"/>
            <a:r>
              <a:rPr lang="en-US" sz="2000" dirty="0">
                <a:latin typeface="+mj-lt"/>
              </a:rPr>
              <a:t>There are not currently any mixed-use projects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01943-75FC-BB47-8E13-274B3449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Picture 11" descr="A picture containing map&#10;&#10;Description automatically generated">
            <a:extLst>
              <a:ext uri="{FF2B5EF4-FFF2-40B4-BE49-F238E27FC236}">
                <a16:creationId xmlns:a16="http://schemas.microsoft.com/office/drawing/2014/main" id="{124EFA1D-D251-C147-981F-DCBC0FEC2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7" b="9931"/>
          <a:stretch/>
        </p:blipFill>
        <p:spPr>
          <a:xfrm>
            <a:off x="5142416" y="1027906"/>
            <a:ext cx="6893736" cy="4500469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B6FD4BD-1DFD-FD43-801F-52762DA685F0}"/>
              </a:ext>
            </a:extLst>
          </p:cNvPr>
          <p:cNvGraphicFramePr>
            <a:graphicFrameLocks/>
          </p:cNvGraphicFramePr>
          <p:nvPr/>
        </p:nvGraphicFramePr>
        <p:xfrm>
          <a:off x="492111" y="1179921"/>
          <a:ext cx="4708663" cy="233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0572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822CD0-93FF-9A49-B4C6-C8124F29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70" y="-48863"/>
            <a:ext cx="4591946" cy="1325563"/>
          </a:xfrm>
        </p:spPr>
        <p:txBody>
          <a:bodyPr/>
          <a:lstStyle/>
          <a:p>
            <a:r>
              <a:rPr lang="en-US" dirty="0"/>
              <a:t>BUILDING </a:t>
            </a:r>
            <a:r>
              <a:rPr lang="en-US" dirty="0" err="1"/>
              <a:t>ConditionS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64EF35-156A-F745-823D-2F27E926B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88" y="3671724"/>
            <a:ext cx="4591947" cy="2505238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+mj-lt"/>
              </a:rPr>
              <a:t>Most of Centennial Hill’s buildings are in fair to poor condition</a:t>
            </a:r>
          </a:p>
          <a:p>
            <a:pPr lvl="0"/>
            <a:r>
              <a:rPr lang="en-US" sz="2000" dirty="0">
                <a:latin typeface="+mj-lt"/>
              </a:rPr>
              <a:t>48 deteriorated or dilapidated properties </a:t>
            </a:r>
          </a:p>
          <a:p>
            <a:pPr lvl="0"/>
            <a:r>
              <a:rPr lang="en-US" sz="2000" dirty="0">
                <a:latin typeface="+mj-lt"/>
              </a:rPr>
              <a:t>Most deteriorated properties are single family homes (24)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01943-75FC-BB47-8E13-274B3449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4EFA1D-D251-C147-981F-DCBC0FEC2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0" r="12732" b="9799"/>
          <a:stretch/>
        </p:blipFill>
        <p:spPr>
          <a:xfrm>
            <a:off x="5142416" y="1027906"/>
            <a:ext cx="6893736" cy="4500469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19AA693-4C90-9349-B8BE-68AAEFD059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070685"/>
              </p:ext>
            </p:extLst>
          </p:nvPr>
        </p:nvGraphicFramePr>
        <p:xfrm>
          <a:off x="560443" y="91795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425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822CD0-93FF-9A49-B4C6-C8124F29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70" y="-48863"/>
            <a:ext cx="4591946" cy="1325563"/>
          </a:xfrm>
        </p:spPr>
        <p:txBody>
          <a:bodyPr/>
          <a:lstStyle/>
          <a:p>
            <a:r>
              <a:rPr lang="en-US" dirty="0"/>
              <a:t>Tenure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64EF35-156A-F745-823D-2F27E926B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88" y="3671724"/>
            <a:ext cx="4591947" cy="2505238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+mj-lt"/>
              </a:rPr>
              <a:t>83 vacant buildings total </a:t>
            </a:r>
          </a:p>
          <a:p>
            <a:pPr lvl="0"/>
            <a:r>
              <a:rPr lang="en-US" sz="2000" dirty="0">
                <a:latin typeface="+mj-lt"/>
              </a:rPr>
              <a:t>45 vacant single family detached homes</a:t>
            </a:r>
          </a:p>
          <a:p>
            <a:pPr lvl="0"/>
            <a:r>
              <a:rPr lang="en-US" sz="2000" dirty="0">
                <a:latin typeface="+mj-lt"/>
              </a:rPr>
              <a:t>25 vacant commercial building  </a:t>
            </a:r>
          </a:p>
          <a:p>
            <a:pPr lvl="0"/>
            <a:r>
              <a:rPr lang="en-US" sz="2000" dirty="0">
                <a:latin typeface="+mj-lt"/>
              </a:rPr>
              <a:t>Many occupied lots are parking which accounts for 10% of the neighborhood </a:t>
            </a:r>
          </a:p>
          <a:p>
            <a:pPr lvl="1"/>
            <a:r>
              <a:rPr lang="en-US" sz="1600" dirty="0">
                <a:latin typeface="+mj-lt"/>
              </a:rPr>
              <a:t>Occupied Lots (Parking Lots, Recreation lots, Utility)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501943-75FC-BB47-8E13-274B3449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3F55-0014-4DF6-AC62-4C70C1BD35D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4EFA1D-D251-C147-981F-DCBC0FEC2E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" t="-179" r="13016" b="9781"/>
          <a:stretch/>
        </p:blipFill>
        <p:spPr>
          <a:xfrm>
            <a:off x="5142416" y="1027906"/>
            <a:ext cx="6893736" cy="450046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B9968B7-67FC-BC45-BFD1-79A154E8550C}"/>
              </a:ext>
            </a:extLst>
          </p:cNvPr>
          <p:cNvGraphicFramePr>
            <a:graphicFrameLocks/>
          </p:cNvGraphicFramePr>
          <p:nvPr/>
        </p:nvGraphicFramePr>
        <p:xfrm>
          <a:off x="621357" y="968865"/>
          <a:ext cx="4198808" cy="2519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30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ntgomery Colors">
      <a:dk1>
        <a:srgbClr val="58595E"/>
      </a:dk1>
      <a:lt1>
        <a:srgbClr val="F0F2F2"/>
      </a:lt1>
      <a:dk2>
        <a:srgbClr val="000000"/>
      </a:dk2>
      <a:lt2>
        <a:srgbClr val="FFFFFF"/>
      </a:lt2>
      <a:accent1>
        <a:srgbClr val="A03F5B"/>
      </a:accent1>
      <a:accent2>
        <a:srgbClr val="84A654"/>
      </a:accent2>
      <a:accent3>
        <a:srgbClr val="6D8B49"/>
      </a:accent3>
      <a:accent4>
        <a:srgbClr val="A46149"/>
      </a:accent4>
      <a:accent5>
        <a:srgbClr val="A1AA8D"/>
      </a:accent5>
      <a:accent6>
        <a:srgbClr val="A27973"/>
      </a:accent6>
      <a:hlink>
        <a:srgbClr val="0563C1"/>
      </a:hlink>
      <a:folHlink>
        <a:srgbClr val="954F72"/>
      </a:folHlink>
    </a:clrScheme>
    <a:fontScheme name="Montgomery Fonts">
      <a:majorFont>
        <a:latin typeface="Oswa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Montgomery Colors">
      <a:dk1>
        <a:srgbClr val="58595E"/>
      </a:dk1>
      <a:lt1>
        <a:srgbClr val="F0F2F2"/>
      </a:lt1>
      <a:dk2>
        <a:srgbClr val="000000"/>
      </a:dk2>
      <a:lt2>
        <a:srgbClr val="FFFFFF"/>
      </a:lt2>
      <a:accent1>
        <a:srgbClr val="A03F5B"/>
      </a:accent1>
      <a:accent2>
        <a:srgbClr val="84A654"/>
      </a:accent2>
      <a:accent3>
        <a:srgbClr val="6D8B49"/>
      </a:accent3>
      <a:accent4>
        <a:srgbClr val="A46149"/>
      </a:accent4>
      <a:accent5>
        <a:srgbClr val="A1AA8D"/>
      </a:accent5>
      <a:accent6>
        <a:srgbClr val="A27973"/>
      </a:accent6>
      <a:hlink>
        <a:srgbClr val="0563C1"/>
      </a:hlink>
      <a:folHlink>
        <a:srgbClr val="954F72"/>
      </a:folHlink>
    </a:clrScheme>
    <a:fontScheme name="Montgomery Fonts">
      <a:majorFont>
        <a:latin typeface="Oswa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3807</TotalTime>
  <Words>909</Words>
  <Application>Microsoft Office PowerPoint</Application>
  <PresentationFormat>Widescreen</PresentationFormat>
  <Paragraphs>246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Arial</vt:lpstr>
      <vt:lpstr>Calibri</vt:lpstr>
      <vt:lpstr>Courier New</vt:lpstr>
      <vt:lpstr>Lato</vt:lpstr>
      <vt:lpstr>Lato Light</vt:lpstr>
      <vt:lpstr>Oswald</vt:lpstr>
      <vt:lpstr>Oswald Light</vt:lpstr>
      <vt:lpstr>OSWALD LIGHTITALIC</vt:lpstr>
      <vt:lpstr>Oswald Medium</vt:lpstr>
      <vt:lpstr>Oswald Regular</vt:lpstr>
      <vt:lpstr>Raleway</vt:lpstr>
      <vt:lpstr>Roboto Light</vt:lpstr>
      <vt:lpstr>Office Theme</vt:lpstr>
      <vt:lpstr>1_Office Theme</vt:lpstr>
      <vt:lpstr>PowerPoint Presentation</vt:lpstr>
      <vt:lpstr>PowerPoint Presentation</vt:lpstr>
      <vt:lpstr>PowerPoint Presentation</vt:lpstr>
      <vt:lpstr>people</vt:lpstr>
      <vt:lpstr>Employment &amp; education</vt:lpstr>
      <vt:lpstr>housing</vt:lpstr>
      <vt:lpstr>NEIGHBORHOOD: Land Use</vt:lpstr>
      <vt:lpstr>BUILDING ConditionS</vt:lpstr>
      <vt:lpstr>Tenure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Glenda Krouse Matute</dc:creator>
  <cp:lastModifiedBy>Felecia  Martin</cp:lastModifiedBy>
  <cp:revision>55</cp:revision>
  <cp:lastPrinted>2022-03-21T18:25:56Z</cp:lastPrinted>
  <dcterms:created xsi:type="dcterms:W3CDTF">2021-10-20T13:02:27Z</dcterms:created>
  <dcterms:modified xsi:type="dcterms:W3CDTF">2022-04-05T03:54:58Z</dcterms:modified>
</cp:coreProperties>
</file>